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8" r:id="rId2"/>
    <p:sldId id="259" r:id="rId3"/>
    <p:sldId id="260" r:id="rId4"/>
    <p:sldId id="256" r:id="rId5"/>
    <p:sldId id="275" r:id="rId6"/>
    <p:sldId id="280" r:id="rId7"/>
    <p:sldId id="279" r:id="rId8"/>
    <p:sldId id="281" r:id="rId9"/>
    <p:sldId id="264" r:id="rId10"/>
    <p:sldId id="282" r:id="rId11"/>
    <p:sldId id="283" r:id="rId12"/>
    <p:sldId id="284" r:id="rId13"/>
    <p:sldId id="285" r:id="rId14"/>
    <p:sldId id="268" r:id="rId15"/>
    <p:sldId id="287" r:id="rId16"/>
    <p:sldId id="277" r:id="rId17"/>
    <p:sldId id="286" r:id="rId18"/>
    <p:sldId id="26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DDAB"/>
    <a:srgbClr val="E1D9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847C81-2945-8846-B62D-2D7DE1C42E9E}" type="datetimeFigureOut">
              <a:rPr lang="en-US" smtClean="0"/>
              <a:t>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C2F196-9A0F-904D-A706-72E65C2A54EA}" type="slidenum">
              <a:rPr lang="en-US" smtClean="0"/>
              <a:t>‹#›</a:t>
            </a:fld>
            <a:endParaRPr lang="en-US" dirty="0"/>
          </a:p>
        </p:txBody>
      </p:sp>
    </p:spTree>
    <p:extLst>
      <p:ext uri="{BB962C8B-B14F-4D97-AF65-F5344CB8AC3E}">
        <p14:creationId xmlns:p14="http://schemas.microsoft.com/office/powerpoint/2010/main" val="3517339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C2F196-9A0F-904D-A706-72E65C2A54EA}" type="slidenum">
              <a:rPr lang="en-US" smtClean="0"/>
              <a:t>2</a:t>
            </a:fld>
            <a:endParaRPr lang="en-US" dirty="0"/>
          </a:p>
        </p:txBody>
      </p:sp>
    </p:spTree>
    <p:extLst>
      <p:ext uri="{BB962C8B-B14F-4D97-AF65-F5344CB8AC3E}">
        <p14:creationId xmlns:p14="http://schemas.microsoft.com/office/powerpoint/2010/main" val="558768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0DBDD-56B3-046C-3141-13113A48F99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71365BC-8801-B454-7060-523AD844DD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C1DFD8DC-9174-F36E-5420-83E6EB7F8206}"/>
              </a:ext>
            </a:extLst>
          </p:cNvPr>
          <p:cNvSpPr>
            <a:spLocks noGrp="1"/>
          </p:cNvSpPr>
          <p:nvPr>
            <p:ph type="dt" sz="half" idx="10"/>
          </p:nvPr>
        </p:nvSpPr>
        <p:spPr/>
        <p:txBody>
          <a:bodyPr/>
          <a:lstStyle/>
          <a:p>
            <a:fld id="{A7349B95-1C5D-9749-83EC-0038B926E52F}" type="datetimeFigureOut">
              <a:rPr lang="en-US" smtClean="0"/>
              <a:t>2/20/24</a:t>
            </a:fld>
            <a:endParaRPr lang="en-US" dirty="0"/>
          </a:p>
        </p:txBody>
      </p:sp>
      <p:sp>
        <p:nvSpPr>
          <p:cNvPr id="5" name="Footer Placeholder 4">
            <a:extLst>
              <a:ext uri="{FF2B5EF4-FFF2-40B4-BE49-F238E27FC236}">
                <a16:creationId xmlns:a16="http://schemas.microsoft.com/office/drawing/2014/main" id="{F8F1311C-BCAC-12F1-B383-F4CE3765176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F53A70E-E9BB-CD35-3639-EBF4A7A5DDE9}"/>
              </a:ext>
            </a:extLst>
          </p:cNvPr>
          <p:cNvSpPr>
            <a:spLocks noGrp="1"/>
          </p:cNvSpPr>
          <p:nvPr>
            <p:ph type="sldNum" sz="quarter" idx="12"/>
          </p:nvPr>
        </p:nvSpPr>
        <p:spPr/>
        <p:txBody>
          <a:bodyPr/>
          <a:lstStyle/>
          <a:p>
            <a:fld id="{EDBA5A32-7916-4846-BFC7-A675F31B3646}" type="slidenum">
              <a:rPr lang="en-US" smtClean="0"/>
              <a:t>‹#›</a:t>
            </a:fld>
            <a:endParaRPr lang="en-US" dirty="0"/>
          </a:p>
        </p:txBody>
      </p:sp>
    </p:spTree>
    <p:extLst>
      <p:ext uri="{BB962C8B-B14F-4D97-AF65-F5344CB8AC3E}">
        <p14:creationId xmlns:p14="http://schemas.microsoft.com/office/powerpoint/2010/main" val="3683766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69557-742B-1B72-90C7-A45B70ECBF4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23E0CB3-80BF-45C9-A382-8DB72ED43C4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899A85B-C1B4-B409-0CAA-0D42588FF4A9}"/>
              </a:ext>
            </a:extLst>
          </p:cNvPr>
          <p:cNvSpPr>
            <a:spLocks noGrp="1"/>
          </p:cNvSpPr>
          <p:nvPr>
            <p:ph type="dt" sz="half" idx="10"/>
          </p:nvPr>
        </p:nvSpPr>
        <p:spPr/>
        <p:txBody>
          <a:bodyPr/>
          <a:lstStyle/>
          <a:p>
            <a:fld id="{A7349B95-1C5D-9749-83EC-0038B926E52F}" type="datetimeFigureOut">
              <a:rPr lang="en-US" smtClean="0"/>
              <a:t>2/20/24</a:t>
            </a:fld>
            <a:endParaRPr lang="en-US" dirty="0"/>
          </a:p>
        </p:txBody>
      </p:sp>
      <p:sp>
        <p:nvSpPr>
          <p:cNvPr id="5" name="Footer Placeholder 4">
            <a:extLst>
              <a:ext uri="{FF2B5EF4-FFF2-40B4-BE49-F238E27FC236}">
                <a16:creationId xmlns:a16="http://schemas.microsoft.com/office/drawing/2014/main" id="{138F8C83-C955-8EF3-A8E9-AB928B3FBF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D82C703-0BEC-C1F4-1B55-F856FA8000A0}"/>
              </a:ext>
            </a:extLst>
          </p:cNvPr>
          <p:cNvSpPr>
            <a:spLocks noGrp="1"/>
          </p:cNvSpPr>
          <p:nvPr>
            <p:ph type="sldNum" sz="quarter" idx="12"/>
          </p:nvPr>
        </p:nvSpPr>
        <p:spPr/>
        <p:txBody>
          <a:bodyPr/>
          <a:lstStyle/>
          <a:p>
            <a:fld id="{EDBA5A32-7916-4846-BFC7-A675F31B3646}" type="slidenum">
              <a:rPr lang="en-US" smtClean="0"/>
              <a:t>‹#›</a:t>
            </a:fld>
            <a:endParaRPr lang="en-US" dirty="0"/>
          </a:p>
        </p:txBody>
      </p:sp>
    </p:spTree>
    <p:extLst>
      <p:ext uri="{BB962C8B-B14F-4D97-AF65-F5344CB8AC3E}">
        <p14:creationId xmlns:p14="http://schemas.microsoft.com/office/powerpoint/2010/main" val="2743410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A3C14B-DB7C-C298-B399-236C31C12C5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1C32C1A-B0A2-158F-BE84-6B83A046156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B9D0D51-A7D0-460F-4AFD-A59EA1378F1A}"/>
              </a:ext>
            </a:extLst>
          </p:cNvPr>
          <p:cNvSpPr>
            <a:spLocks noGrp="1"/>
          </p:cNvSpPr>
          <p:nvPr>
            <p:ph type="dt" sz="half" idx="10"/>
          </p:nvPr>
        </p:nvSpPr>
        <p:spPr/>
        <p:txBody>
          <a:bodyPr/>
          <a:lstStyle/>
          <a:p>
            <a:fld id="{A7349B95-1C5D-9749-83EC-0038B926E52F}" type="datetimeFigureOut">
              <a:rPr lang="en-US" smtClean="0"/>
              <a:t>2/20/24</a:t>
            </a:fld>
            <a:endParaRPr lang="en-US" dirty="0"/>
          </a:p>
        </p:txBody>
      </p:sp>
      <p:sp>
        <p:nvSpPr>
          <p:cNvPr id="5" name="Footer Placeholder 4">
            <a:extLst>
              <a:ext uri="{FF2B5EF4-FFF2-40B4-BE49-F238E27FC236}">
                <a16:creationId xmlns:a16="http://schemas.microsoft.com/office/drawing/2014/main" id="{089213C5-0254-7537-FB5E-FE8DBC4D252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368F90C-029B-E347-BA99-CE0DED2E7FF8}"/>
              </a:ext>
            </a:extLst>
          </p:cNvPr>
          <p:cNvSpPr>
            <a:spLocks noGrp="1"/>
          </p:cNvSpPr>
          <p:nvPr>
            <p:ph type="sldNum" sz="quarter" idx="12"/>
          </p:nvPr>
        </p:nvSpPr>
        <p:spPr/>
        <p:txBody>
          <a:bodyPr/>
          <a:lstStyle/>
          <a:p>
            <a:fld id="{EDBA5A32-7916-4846-BFC7-A675F31B3646}" type="slidenum">
              <a:rPr lang="en-US" smtClean="0"/>
              <a:t>‹#›</a:t>
            </a:fld>
            <a:endParaRPr lang="en-US" dirty="0"/>
          </a:p>
        </p:txBody>
      </p:sp>
    </p:spTree>
    <p:extLst>
      <p:ext uri="{BB962C8B-B14F-4D97-AF65-F5344CB8AC3E}">
        <p14:creationId xmlns:p14="http://schemas.microsoft.com/office/powerpoint/2010/main" val="2540167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B5707-E2A7-AA4B-A77A-D008D4381DD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1FDC28B-AF21-A0DE-1431-A58A1E03BEF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B688C8F-2FA3-B13A-B01F-A3AEDC2CB739}"/>
              </a:ext>
            </a:extLst>
          </p:cNvPr>
          <p:cNvSpPr>
            <a:spLocks noGrp="1"/>
          </p:cNvSpPr>
          <p:nvPr>
            <p:ph type="dt" sz="half" idx="10"/>
          </p:nvPr>
        </p:nvSpPr>
        <p:spPr/>
        <p:txBody>
          <a:bodyPr/>
          <a:lstStyle/>
          <a:p>
            <a:fld id="{A7349B95-1C5D-9749-83EC-0038B926E52F}" type="datetimeFigureOut">
              <a:rPr lang="en-US" smtClean="0"/>
              <a:t>2/20/24</a:t>
            </a:fld>
            <a:endParaRPr lang="en-US" dirty="0"/>
          </a:p>
        </p:txBody>
      </p:sp>
      <p:sp>
        <p:nvSpPr>
          <p:cNvPr id="5" name="Footer Placeholder 4">
            <a:extLst>
              <a:ext uri="{FF2B5EF4-FFF2-40B4-BE49-F238E27FC236}">
                <a16:creationId xmlns:a16="http://schemas.microsoft.com/office/drawing/2014/main" id="{D25E5368-1553-A4CA-F795-8D0A6E571AB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DF14CCB-CCA0-B9E8-3967-131F63243E0F}"/>
              </a:ext>
            </a:extLst>
          </p:cNvPr>
          <p:cNvSpPr>
            <a:spLocks noGrp="1"/>
          </p:cNvSpPr>
          <p:nvPr>
            <p:ph type="sldNum" sz="quarter" idx="12"/>
          </p:nvPr>
        </p:nvSpPr>
        <p:spPr/>
        <p:txBody>
          <a:bodyPr/>
          <a:lstStyle/>
          <a:p>
            <a:fld id="{EDBA5A32-7916-4846-BFC7-A675F31B3646}" type="slidenum">
              <a:rPr lang="en-US" smtClean="0"/>
              <a:t>‹#›</a:t>
            </a:fld>
            <a:endParaRPr lang="en-US" dirty="0"/>
          </a:p>
        </p:txBody>
      </p:sp>
    </p:spTree>
    <p:extLst>
      <p:ext uri="{BB962C8B-B14F-4D97-AF65-F5344CB8AC3E}">
        <p14:creationId xmlns:p14="http://schemas.microsoft.com/office/powerpoint/2010/main" val="1738066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D0C9B-458B-1C42-C36F-BE8ECFEFB82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50770EC-6FC1-C3B1-F7E1-1272EF1B0B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919EDC7-940A-39F7-4625-6129F6E3E8D2}"/>
              </a:ext>
            </a:extLst>
          </p:cNvPr>
          <p:cNvSpPr>
            <a:spLocks noGrp="1"/>
          </p:cNvSpPr>
          <p:nvPr>
            <p:ph type="dt" sz="half" idx="10"/>
          </p:nvPr>
        </p:nvSpPr>
        <p:spPr/>
        <p:txBody>
          <a:bodyPr/>
          <a:lstStyle/>
          <a:p>
            <a:fld id="{A7349B95-1C5D-9749-83EC-0038B926E52F}" type="datetimeFigureOut">
              <a:rPr lang="en-US" smtClean="0"/>
              <a:t>2/20/24</a:t>
            </a:fld>
            <a:endParaRPr lang="en-US" dirty="0"/>
          </a:p>
        </p:txBody>
      </p:sp>
      <p:sp>
        <p:nvSpPr>
          <p:cNvPr id="5" name="Footer Placeholder 4">
            <a:extLst>
              <a:ext uri="{FF2B5EF4-FFF2-40B4-BE49-F238E27FC236}">
                <a16:creationId xmlns:a16="http://schemas.microsoft.com/office/drawing/2014/main" id="{B3BD483A-F256-D167-3338-DE25AF728AB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29FC92-36B8-8069-880A-73C07F7488E7}"/>
              </a:ext>
            </a:extLst>
          </p:cNvPr>
          <p:cNvSpPr>
            <a:spLocks noGrp="1"/>
          </p:cNvSpPr>
          <p:nvPr>
            <p:ph type="sldNum" sz="quarter" idx="12"/>
          </p:nvPr>
        </p:nvSpPr>
        <p:spPr/>
        <p:txBody>
          <a:bodyPr/>
          <a:lstStyle/>
          <a:p>
            <a:fld id="{EDBA5A32-7916-4846-BFC7-A675F31B3646}" type="slidenum">
              <a:rPr lang="en-US" smtClean="0"/>
              <a:t>‹#›</a:t>
            </a:fld>
            <a:endParaRPr lang="en-US" dirty="0"/>
          </a:p>
        </p:txBody>
      </p:sp>
    </p:spTree>
    <p:extLst>
      <p:ext uri="{BB962C8B-B14F-4D97-AF65-F5344CB8AC3E}">
        <p14:creationId xmlns:p14="http://schemas.microsoft.com/office/powerpoint/2010/main" val="3665988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03E64-7518-343F-DA10-FF0F1CF2463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1AB310E-7C61-694E-54F7-6B9ECF210C7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80876913-9FEE-6E05-DB83-7CD2E728217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A9EF298-1704-4212-AA90-EC4E450DDE21}"/>
              </a:ext>
            </a:extLst>
          </p:cNvPr>
          <p:cNvSpPr>
            <a:spLocks noGrp="1"/>
          </p:cNvSpPr>
          <p:nvPr>
            <p:ph type="dt" sz="half" idx="10"/>
          </p:nvPr>
        </p:nvSpPr>
        <p:spPr/>
        <p:txBody>
          <a:bodyPr/>
          <a:lstStyle/>
          <a:p>
            <a:fld id="{A7349B95-1C5D-9749-83EC-0038B926E52F}" type="datetimeFigureOut">
              <a:rPr lang="en-US" smtClean="0"/>
              <a:t>2/20/24</a:t>
            </a:fld>
            <a:endParaRPr lang="en-US" dirty="0"/>
          </a:p>
        </p:txBody>
      </p:sp>
      <p:sp>
        <p:nvSpPr>
          <p:cNvPr id="6" name="Footer Placeholder 5">
            <a:extLst>
              <a:ext uri="{FF2B5EF4-FFF2-40B4-BE49-F238E27FC236}">
                <a16:creationId xmlns:a16="http://schemas.microsoft.com/office/drawing/2014/main" id="{784EACB2-3F34-6C18-D40C-D8A6F0CCBEF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12ADDD2-AE24-AC22-B29D-EDD05025F9AE}"/>
              </a:ext>
            </a:extLst>
          </p:cNvPr>
          <p:cNvSpPr>
            <a:spLocks noGrp="1"/>
          </p:cNvSpPr>
          <p:nvPr>
            <p:ph type="sldNum" sz="quarter" idx="12"/>
          </p:nvPr>
        </p:nvSpPr>
        <p:spPr/>
        <p:txBody>
          <a:bodyPr/>
          <a:lstStyle/>
          <a:p>
            <a:fld id="{EDBA5A32-7916-4846-BFC7-A675F31B3646}" type="slidenum">
              <a:rPr lang="en-US" smtClean="0"/>
              <a:t>‹#›</a:t>
            </a:fld>
            <a:endParaRPr lang="en-US" dirty="0"/>
          </a:p>
        </p:txBody>
      </p:sp>
    </p:spTree>
    <p:extLst>
      <p:ext uri="{BB962C8B-B14F-4D97-AF65-F5344CB8AC3E}">
        <p14:creationId xmlns:p14="http://schemas.microsoft.com/office/powerpoint/2010/main" val="1766860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CCF78-AF47-F6DA-583B-7997BE72755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FBA64F3-91D0-8D38-69B2-91CCABBAF3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5E9D4D3-AA9A-DDD2-FC3E-3A2632E9A66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E822AF39-29A6-C701-DA4B-01E18125E5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86A4D33-13CE-31FC-F8B8-AF6407EDDEF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35ED0BE-4C53-CE48-9EA9-84CAA2C6A2F3}"/>
              </a:ext>
            </a:extLst>
          </p:cNvPr>
          <p:cNvSpPr>
            <a:spLocks noGrp="1"/>
          </p:cNvSpPr>
          <p:nvPr>
            <p:ph type="dt" sz="half" idx="10"/>
          </p:nvPr>
        </p:nvSpPr>
        <p:spPr/>
        <p:txBody>
          <a:bodyPr/>
          <a:lstStyle/>
          <a:p>
            <a:fld id="{A7349B95-1C5D-9749-83EC-0038B926E52F}" type="datetimeFigureOut">
              <a:rPr lang="en-US" smtClean="0"/>
              <a:t>2/20/24</a:t>
            </a:fld>
            <a:endParaRPr lang="en-US" dirty="0"/>
          </a:p>
        </p:txBody>
      </p:sp>
      <p:sp>
        <p:nvSpPr>
          <p:cNvPr id="8" name="Footer Placeholder 7">
            <a:extLst>
              <a:ext uri="{FF2B5EF4-FFF2-40B4-BE49-F238E27FC236}">
                <a16:creationId xmlns:a16="http://schemas.microsoft.com/office/drawing/2014/main" id="{9BF25D18-D50F-03B2-F579-8F41DEF2477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5D13958-A50B-04E6-5066-4420B3C4CF64}"/>
              </a:ext>
            </a:extLst>
          </p:cNvPr>
          <p:cNvSpPr>
            <a:spLocks noGrp="1"/>
          </p:cNvSpPr>
          <p:nvPr>
            <p:ph type="sldNum" sz="quarter" idx="12"/>
          </p:nvPr>
        </p:nvSpPr>
        <p:spPr/>
        <p:txBody>
          <a:bodyPr/>
          <a:lstStyle/>
          <a:p>
            <a:fld id="{EDBA5A32-7916-4846-BFC7-A675F31B3646}" type="slidenum">
              <a:rPr lang="en-US" smtClean="0"/>
              <a:t>‹#›</a:t>
            </a:fld>
            <a:endParaRPr lang="en-US" dirty="0"/>
          </a:p>
        </p:txBody>
      </p:sp>
    </p:spTree>
    <p:extLst>
      <p:ext uri="{BB962C8B-B14F-4D97-AF65-F5344CB8AC3E}">
        <p14:creationId xmlns:p14="http://schemas.microsoft.com/office/powerpoint/2010/main" val="3739191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F960F-4C29-700A-C094-D95607C6BD8D}"/>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DDB05CC-08A3-1C51-4507-7F6772E013F4}"/>
              </a:ext>
            </a:extLst>
          </p:cNvPr>
          <p:cNvSpPr>
            <a:spLocks noGrp="1"/>
          </p:cNvSpPr>
          <p:nvPr>
            <p:ph type="dt" sz="half" idx="10"/>
          </p:nvPr>
        </p:nvSpPr>
        <p:spPr/>
        <p:txBody>
          <a:bodyPr/>
          <a:lstStyle/>
          <a:p>
            <a:fld id="{A7349B95-1C5D-9749-83EC-0038B926E52F}" type="datetimeFigureOut">
              <a:rPr lang="en-US" smtClean="0"/>
              <a:t>2/20/24</a:t>
            </a:fld>
            <a:endParaRPr lang="en-US" dirty="0"/>
          </a:p>
        </p:txBody>
      </p:sp>
      <p:sp>
        <p:nvSpPr>
          <p:cNvPr id="4" name="Footer Placeholder 3">
            <a:extLst>
              <a:ext uri="{FF2B5EF4-FFF2-40B4-BE49-F238E27FC236}">
                <a16:creationId xmlns:a16="http://schemas.microsoft.com/office/drawing/2014/main" id="{461A83B6-B263-D047-4B5F-A6017352D76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FF91B60-5125-6386-821B-2ABDA72C1FA6}"/>
              </a:ext>
            </a:extLst>
          </p:cNvPr>
          <p:cNvSpPr>
            <a:spLocks noGrp="1"/>
          </p:cNvSpPr>
          <p:nvPr>
            <p:ph type="sldNum" sz="quarter" idx="12"/>
          </p:nvPr>
        </p:nvSpPr>
        <p:spPr/>
        <p:txBody>
          <a:bodyPr/>
          <a:lstStyle/>
          <a:p>
            <a:fld id="{EDBA5A32-7916-4846-BFC7-A675F31B3646}" type="slidenum">
              <a:rPr lang="en-US" smtClean="0"/>
              <a:t>‹#›</a:t>
            </a:fld>
            <a:endParaRPr lang="en-US" dirty="0"/>
          </a:p>
        </p:txBody>
      </p:sp>
    </p:spTree>
    <p:extLst>
      <p:ext uri="{BB962C8B-B14F-4D97-AF65-F5344CB8AC3E}">
        <p14:creationId xmlns:p14="http://schemas.microsoft.com/office/powerpoint/2010/main" val="1473746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CB6D85-D124-0EA3-FE6F-9920A99FB449}"/>
              </a:ext>
            </a:extLst>
          </p:cNvPr>
          <p:cNvSpPr>
            <a:spLocks noGrp="1"/>
          </p:cNvSpPr>
          <p:nvPr>
            <p:ph type="dt" sz="half" idx="10"/>
          </p:nvPr>
        </p:nvSpPr>
        <p:spPr/>
        <p:txBody>
          <a:bodyPr/>
          <a:lstStyle/>
          <a:p>
            <a:fld id="{A7349B95-1C5D-9749-83EC-0038B926E52F}" type="datetimeFigureOut">
              <a:rPr lang="en-US" smtClean="0"/>
              <a:t>2/20/24</a:t>
            </a:fld>
            <a:endParaRPr lang="en-US" dirty="0"/>
          </a:p>
        </p:txBody>
      </p:sp>
      <p:sp>
        <p:nvSpPr>
          <p:cNvPr id="3" name="Footer Placeholder 2">
            <a:extLst>
              <a:ext uri="{FF2B5EF4-FFF2-40B4-BE49-F238E27FC236}">
                <a16:creationId xmlns:a16="http://schemas.microsoft.com/office/drawing/2014/main" id="{F652BACA-64F0-55C5-EB9A-85634BEC51A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8689520-DCEB-F541-FFAE-6A309087B99C}"/>
              </a:ext>
            </a:extLst>
          </p:cNvPr>
          <p:cNvSpPr>
            <a:spLocks noGrp="1"/>
          </p:cNvSpPr>
          <p:nvPr>
            <p:ph type="sldNum" sz="quarter" idx="12"/>
          </p:nvPr>
        </p:nvSpPr>
        <p:spPr/>
        <p:txBody>
          <a:bodyPr/>
          <a:lstStyle/>
          <a:p>
            <a:fld id="{EDBA5A32-7916-4846-BFC7-A675F31B3646}" type="slidenum">
              <a:rPr lang="en-US" smtClean="0"/>
              <a:t>‹#›</a:t>
            </a:fld>
            <a:endParaRPr lang="en-US" dirty="0"/>
          </a:p>
        </p:txBody>
      </p:sp>
    </p:spTree>
    <p:extLst>
      <p:ext uri="{BB962C8B-B14F-4D97-AF65-F5344CB8AC3E}">
        <p14:creationId xmlns:p14="http://schemas.microsoft.com/office/powerpoint/2010/main" val="3542799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3FD9E-D37F-66BD-59C3-818EB339019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4E467558-5CFB-4ABE-13C4-0CCE9C293F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0297F22-2911-634A-C319-6C968C8D20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270C3B6-5003-60EC-1532-FECDA10F02EA}"/>
              </a:ext>
            </a:extLst>
          </p:cNvPr>
          <p:cNvSpPr>
            <a:spLocks noGrp="1"/>
          </p:cNvSpPr>
          <p:nvPr>
            <p:ph type="dt" sz="half" idx="10"/>
          </p:nvPr>
        </p:nvSpPr>
        <p:spPr/>
        <p:txBody>
          <a:bodyPr/>
          <a:lstStyle/>
          <a:p>
            <a:fld id="{A7349B95-1C5D-9749-83EC-0038B926E52F}" type="datetimeFigureOut">
              <a:rPr lang="en-US" smtClean="0"/>
              <a:t>2/20/24</a:t>
            </a:fld>
            <a:endParaRPr lang="en-US" dirty="0"/>
          </a:p>
        </p:txBody>
      </p:sp>
      <p:sp>
        <p:nvSpPr>
          <p:cNvPr id="6" name="Footer Placeholder 5">
            <a:extLst>
              <a:ext uri="{FF2B5EF4-FFF2-40B4-BE49-F238E27FC236}">
                <a16:creationId xmlns:a16="http://schemas.microsoft.com/office/drawing/2014/main" id="{0794FCD0-655C-7BCC-8883-A57936EFF45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DD25226-E1C8-E9D4-C025-465943E2E1EA}"/>
              </a:ext>
            </a:extLst>
          </p:cNvPr>
          <p:cNvSpPr>
            <a:spLocks noGrp="1"/>
          </p:cNvSpPr>
          <p:nvPr>
            <p:ph type="sldNum" sz="quarter" idx="12"/>
          </p:nvPr>
        </p:nvSpPr>
        <p:spPr/>
        <p:txBody>
          <a:bodyPr/>
          <a:lstStyle/>
          <a:p>
            <a:fld id="{EDBA5A32-7916-4846-BFC7-A675F31B3646}" type="slidenum">
              <a:rPr lang="en-US" smtClean="0"/>
              <a:t>‹#›</a:t>
            </a:fld>
            <a:endParaRPr lang="en-US" dirty="0"/>
          </a:p>
        </p:txBody>
      </p:sp>
    </p:spTree>
    <p:extLst>
      <p:ext uri="{BB962C8B-B14F-4D97-AF65-F5344CB8AC3E}">
        <p14:creationId xmlns:p14="http://schemas.microsoft.com/office/powerpoint/2010/main" val="3182467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E9CF9-8351-1275-7FCD-A8961C13018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A23FF36-5C0C-36CB-69EC-C5790279E1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8CC8EBA-C572-01CC-8B1C-110C55A91A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BC6D7DD-CDE4-EA3E-37E0-4B65F49C1218}"/>
              </a:ext>
            </a:extLst>
          </p:cNvPr>
          <p:cNvSpPr>
            <a:spLocks noGrp="1"/>
          </p:cNvSpPr>
          <p:nvPr>
            <p:ph type="dt" sz="half" idx="10"/>
          </p:nvPr>
        </p:nvSpPr>
        <p:spPr/>
        <p:txBody>
          <a:bodyPr/>
          <a:lstStyle/>
          <a:p>
            <a:fld id="{A7349B95-1C5D-9749-83EC-0038B926E52F}" type="datetimeFigureOut">
              <a:rPr lang="en-US" smtClean="0"/>
              <a:t>2/20/24</a:t>
            </a:fld>
            <a:endParaRPr lang="en-US" dirty="0"/>
          </a:p>
        </p:txBody>
      </p:sp>
      <p:sp>
        <p:nvSpPr>
          <p:cNvPr id="6" name="Footer Placeholder 5">
            <a:extLst>
              <a:ext uri="{FF2B5EF4-FFF2-40B4-BE49-F238E27FC236}">
                <a16:creationId xmlns:a16="http://schemas.microsoft.com/office/drawing/2014/main" id="{9CA8FAA1-D39D-6025-A774-6801226AE4F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AF2F801-9C48-ADD7-5FC6-382E0BB36389}"/>
              </a:ext>
            </a:extLst>
          </p:cNvPr>
          <p:cNvSpPr>
            <a:spLocks noGrp="1"/>
          </p:cNvSpPr>
          <p:nvPr>
            <p:ph type="sldNum" sz="quarter" idx="12"/>
          </p:nvPr>
        </p:nvSpPr>
        <p:spPr/>
        <p:txBody>
          <a:bodyPr/>
          <a:lstStyle/>
          <a:p>
            <a:fld id="{EDBA5A32-7916-4846-BFC7-A675F31B3646}" type="slidenum">
              <a:rPr lang="en-US" smtClean="0"/>
              <a:t>‹#›</a:t>
            </a:fld>
            <a:endParaRPr lang="en-US" dirty="0"/>
          </a:p>
        </p:txBody>
      </p:sp>
    </p:spTree>
    <p:extLst>
      <p:ext uri="{BB962C8B-B14F-4D97-AF65-F5344CB8AC3E}">
        <p14:creationId xmlns:p14="http://schemas.microsoft.com/office/powerpoint/2010/main" val="1569658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ADDAB"/>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9F3F60-BF3A-A187-35F8-8EA9C9DDF0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4CCE34F-FE8E-3C6F-CE15-A659D79634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6DCEC3F-8C88-6542-1798-2AC9959AD0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349B95-1C5D-9749-83EC-0038B926E52F}" type="datetimeFigureOut">
              <a:rPr lang="en-US" smtClean="0"/>
              <a:t>2/20/24</a:t>
            </a:fld>
            <a:endParaRPr lang="en-US" dirty="0"/>
          </a:p>
        </p:txBody>
      </p:sp>
      <p:sp>
        <p:nvSpPr>
          <p:cNvPr id="5" name="Footer Placeholder 4">
            <a:extLst>
              <a:ext uri="{FF2B5EF4-FFF2-40B4-BE49-F238E27FC236}">
                <a16:creationId xmlns:a16="http://schemas.microsoft.com/office/drawing/2014/main" id="{91CACB5D-1F5E-6DF3-5501-F852C9BA38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A9AD8F7-EAD0-69B7-DEC8-D3BDAA96D1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BA5A32-7916-4846-BFC7-A675F31B3646}" type="slidenum">
              <a:rPr lang="en-US" smtClean="0"/>
              <a:t>‹#›</a:t>
            </a:fld>
            <a:endParaRPr lang="en-US" dirty="0"/>
          </a:p>
        </p:txBody>
      </p:sp>
    </p:spTree>
    <p:extLst>
      <p:ext uri="{BB962C8B-B14F-4D97-AF65-F5344CB8AC3E}">
        <p14:creationId xmlns:p14="http://schemas.microsoft.com/office/powerpoint/2010/main" val="4125290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E065B3-3F49-B441-5787-A5D6C1B115D5}"/>
              </a:ext>
            </a:extLst>
          </p:cNvPr>
          <p:cNvSpPr txBox="1"/>
          <p:nvPr/>
        </p:nvSpPr>
        <p:spPr>
          <a:xfrm>
            <a:off x="199697" y="1797270"/>
            <a:ext cx="11676993" cy="2831544"/>
          </a:xfrm>
          <a:prstGeom prst="rect">
            <a:avLst/>
          </a:prstGeom>
          <a:noFill/>
        </p:spPr>
        <p:txBody>
          <a:bodyPr wrap="square" rtlCol="0">
            <a:spAutoFit/>
          </a:bodyPr>
          <a:lstStyle/>
          <a:p>
            <a:pPr algn="ctr"/>
            <a:r>
              <a:rPr lang="en-GB" sz="3200" b="1" dirty="0">
                <a:effectLst/>
                <a:latin typeface="Garamond" panose="02020404030301010803" pitchFamily="18" charset="0"/>
              </a:rPr>
              <a:t>General Meeting of the Lots Road Neighbourhood Forum </a:t>
            </a:r>
            <a:endParaRPr lang="en-GB" sz="3200" b="1" dirty="0">
              <a:latin typeface="Garamond" panose="02020404030301010803" pitchFamily="18" charset="0"/>
            </a:endParaRPr>
          </a:p>
          <a:p>
            <a:pPr algn="ctr"/>
            <a:endParaRPr lang="en-GB" sz="3200" dirty="0">
              <a:effectLst/>
              <a:latin typeface="Garamond" panose="02020404030301010803" pitchFamily="18" charset="0"/>
            </a:endParaRPr>
          </a:p>
          <a:p>
            <a:pPr algn="ctr"/>
            <a:r>
              <a:rPr lang="en-GB" sz="3200" dirty="0">
                <a:latin typeface="Garamond" panose="02020404030301010803" pitchFamily="18" charset="0"/>
              </a:rPr>
              <a:t>5.30 pm, Wednesday 21st</a:t>
            </a:r>
            <a:r>
              <a:rPr lang="en-GB" sz="3200" dirty="0">
                <a:effectLst/>
                <a:latin typeface="Garamond" panose="02020404030301010803" pitchFamily="18" charset="0"/>
              </a:rPr>
              <a:t> February 2024</a:t>
            </a:r>
            <a:br>
              <a:rPr lang="en-GB" sz="3200" dirty="0">
                <a:effectLst/>
                <a:latin typeface="Garamond" panose="02020404030301010803" pitchFamily="18" charset="0"/>
              </a:rPr>
            </a:br>
            <a:endParaRPr lang="en-GB" sz="3200" dirty="0">
              <a:effectLst/>
              <a:latin typeface="Garamond" panose="02020404030301010803" pitchFamily="18" charset="0"/>
            </a:endParaRPr>
          </a:p>
          <a:p>
            <a:pPr algn="ctr"/>
            <a:r>
              <a:rPr lang="en-GB" sz="3200" dirty="0">
                <a:effectLst/>
                <a:latin typeface="Garamond" panose="02020404030301010803" pitchFamily="18" charset="0"/>
              </a:rPr>
              <a:t>Worlds End Studios, 134 Lots Road, SW10 0RJ. </a:t>
            </a:r>
            <a:endParaRPr lang="en-GB" sz="3200" dirty="0"/>
          </a:p>
          <a:p>
            <a:endParaRPr lang="en-US" dirty="0"/>
          </a:p>
        </p:txBody>
      </p:sp>
      <p:pic>
        <p:nvPicPr>
          <p:cNvPr id="5" name="Picture 4">
            <a:extLst>
              <a:ext uri="{FF2B5EF4-FFF2-40B4-BE49-F238E27FC236}">
                <a16:creationId xmlns:a16="http://schemas.microsoft.com/office/drawing/2014/main" id="{82A15E0A-4365-5182-5087-200D3C5C114C}"/>
              </a:ext>
            </a:extLst>
          </p:cNvPr>
          <p:cNvPicPr>
            <a:picLocks noChangeAspect="1"/>
          </p:cNvPicPr>
          <p:nvPr/>
        </p:nvPicPr>
        <p:blipFill>
          <a:blip r:embed="rId2"/>
          <a:stretch>
            <a:fillRect/>
          </a:stretch>
        </p:blipFill>
        <p:spPr>
          <a:xfrm>
            <a:off x="4869793" y="273270"/>
            <a:ext cx="2336800" cy="1524000"/>
          </a:xfrm>
          <a:prstGeom prst="rect">
            <a:avLst/>
          </a:prstGeom>
        </p:spPr>
      </p:pic>
    </p:spTree>
    <p:extLst>
      <p:ext uri="{BB962C8B-B14F-4D97-AF65-F5344CB8AC3E}">
        <p14:creationId xmlns:p14="http://schemas.microsoft.com/office/powerpoint/2010/main" val="3672948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0313145-C8A7-E291-D6F8-5E19E3BCB628}"/>
              </a:ext>
            </a:extLst>
          </p:cNvPr>
          <p:cNvSpPr txBox="1"/>
          <p:nvPr/>
        </p:nvSpPr>
        <p:spPr>
          <a:xfrm>
            <a:off x="609600" y="662152"/>
            <a:ext cx="9953297" cy="2585323"/>
          </a:xfrm>
          <a:prstGeom prst="rect">
            <a:avLst/>
          </a:prstGeom>
          <a:noFill/>
        </p:spPr>
        <p:txBody>
          <a:bodyPr wrap="square">
            <a:spAutoFit/>
          </a:bodyPr>
          <a:lstStyle/>
          <a:p>
            <a:pPr fontAlgn="base"/>
            <a:r>
              <a:rPr lang="en-GB" sz="1800" b="1" dirty="0">
                <a:solidFill>
                  <a:srgbClr val="000000"/>
                </a:solidFill>
                <a:effectLst/>
                <a:latin typeface="Garamond" panose="02020404030301010803" pitchFamily="18" charset="0"/>
                <a:ea typeface="Times New Roman" panose="02020603050405020304" pitchFamily="18" charset="0"/>
                <a:cs typeface="Arial" panose="020B0604020202020204" pitchFamily="34" charset="0"/>
              </a:rPr>
              <a:t>Inspector’s Main Modifications</a:t>
            </a:r>
            <a:endParaRPr lang="en-GB" sz="1800" dirty="0">
              <a:effectLst/>
              <a:latin typeface="Times New Roman" panose="02020603050405020304" pitchFamily="18" charset="0"/>
              <a:ea typeface="Times New Roman" panose="02020603050405020304" pitchFamily="18" charset="0"/>
            </a:endParaRPr>
          </a:p>
          <a:p>
            <a:pPr fontAlgn="base"/>
            <a:r>
              <a:rPr lang="en-GB" sz="1800" dirty="0">
                <a:solidFill>
                  <a:srgbClr val="000000"/>
                </a:solidFill>
                <a:effectLst/>
                <a:latin typeface="Garamond" panose="02020404030301010803" pitchFamily="18" charset="0"/>
                <a:ea typeface="Times New Roman" panose="02020603050405020304" pitchFamily="18" charset="0"/>
                <a:cs typeface="Arial" panose="020B0604020202020204" pitchFamily="34" charset="0"/>
              </a:rPr>
              <a:t> </a:t>
            </a:r>
            <a:endParaRPr lang="en-GB" sz="1800" dirty="0">
              <a:effectLst/>
              <a:latin typeface="Times New Roman" panose="02020603050405020304" pitchFamily="18" charset="0"/>
              <a:ea typeface="Times New Roman" panose="02020603050405020304" pitchFamily="18" charset="0"/>
            </a:endParaRPr>
          </a:p>
          <a:p>
            <a:pPr fontAlgn="base"/>
            <a:r>
              <a:rPr lang="en-GB" sz="1800" dirty="0">
                <a:solidFill>
                  <a:srgbClr val="000000"/>
                </a:solidFill>
                <a:effectLst/>
                <a:latin typeface="Garamond" panose="02020404030301010803" pitchFamily="18" charset="0"/>
                <a:ea typeface="Times New Roman" panose="02020603050405020304" pitchFamily="18" charset="0"/>
                <a:cs typeface="Arial" panose="020B0604020202020204" pitchFamily="34" charset="0"/>
              </a:rPr>
              <a:t>Following </a:t>
            </a:r>
            <a:r>
              <a:rPr lang="en-GB" dirty="0">
                <a:solidFill>
                  <a:srgbClr val="000000"/>
                </a:solidFill>
                <a:latin typeface="Garamond" panose="02020404030301010803" pitchFamily="18" charset="0"/>
                <a:ea typeface="Times New Roman" panose="02020603050405020304" pitchFamily="18" charset="0"/>
                <a:cs typeface="Arial" panose="020B0604020202020204" pitchFamily="34" charset="0"/>
              </a:rPr>
              <a:t>the </a:t>
            </a:r>
            <a:r>
              <a:rPr lang="en-GB" sz="1800" dirty="0">
                <a:solidFill>
                  <a:srgbClr val="000000"/>
                </a:solidFill>
                <a:effectLst/>
                <a:latin typeface="Garamond" panose="02020404030301010803" pitchFamily="18" charset="0"/>
                <a:ea typeface="Times New Roman" panose="02020603050405020304" pitchFamily="18" charset="0"/>
                <a:cs typeface="Arial" panose="020B0604020202020204" pitchFamily="34" charset="0"/>
              </a:rPr>
              <a:t>public hearings and the representations from the Lots Road Neighbourhood Forum and others, </a:t>
            </a:r>
            <a:r>
              <a:rPr lang="en-GB" dirty="0">
                <a:solidFill>
                  <a:srgbClr val="000000"/>
                </a:solidFill>
                <a:latin typeface="Garamond" panose="02020404030301010803" pitchFamily="18" charset="0"/>
                <a:ea typeface="Times New Roman" panose="02020603050405020304" pitchFamily="18" charset="0"/>
                <a:cs typeface="Arial" panose="020B0604020202020204" pitchFamily="34" charset="0"/>
              </a:rPr>
              <a:t>the Inspector</a:t>
            </a:r>
            <a:r>
              <a:rPr lang="en-GB" sz="1800" dirty="0">
                <a:solidFill>
                  <a:srgbClr val="000000"/>
                </a:solidFill>
                <a:effectLst/>
                <a:latin typeface="Garamond" panose="02020404030301010803" pitchFamily="18" charset="0"/>
                <a:ea typeface="Times New Roman" panose="02020603050405020304" pitchFamily="18" charset="0"/>
                <a:cs typeface="Arial" panose="020B0604020202020204" pitchFamily="34" charset="0"/>
              </a:rPr>
              <a:t> proposed the following Main Modifications to Site Allocation SA6, Lots Road South:</a:t>
            </a:r>
            <a:endParaRPr lang="en-GB" sz="1800" dirty="0">
              <a:effectLst/>
              <a:latin typeface="Times New Roman" panose="02020603050405020304" pitchFamily="18" charset="0"/>
              <a:ea typeface="Times New Roman" panose="02020603050405020304" pitchFamily="18" charset="0"/>
            </a:endParaRPr>
          </a:p>
          <a:p>
            <a:pPr fontAlgn="base"/>
            <a:r>
              <a:rPr lang="en-GB" sz="1800" dirty="0">
                <a:solidFill>
                  <a:srgbClr val="000000"/>
                </a:solidFill>
                <a:effectLst/>
                <a:latin typeface="Garamond" panose="02020404030301010803" pitchFamily="18" charset="0"/>
                <a:ea typeface="Times New Roman" panose="02020603050405020304" pitchFamily="18" charset="0"/>
                <a:cs typeface="Arial" panose="020B0604020202020204" pitchFamily="34" charset="0"/>
              </a:rPr>
              <a:t> </a:t>
            </a:r>
            <a:endParaRPr lang="en-GB" sz="1800" dirty="0">
              <a:effectLst/>
              <a:latin typeface="Times New Roman" panose="02020603050405020304" pitchFamily="18" charset="0"/>
              <a:ea typeface="Times New Roman" panose="02020603050405020304" pitchFamily="18"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dirty="0">
                <a:solidFill>
                  <a:srgbClr val="000000"/>
                </a:solidFill>
                <a:effectLst/>
                <a:latin typeface="Garamond" panose="02020404030301010803" pitchFamily="18" charset="0"/>
                <a:ea typeface="Calibri" panose="020F0502020204030204" pitchFamily="34" charset="0"/>
                <a:cs typeface="Verdana" panose="020B0604030504040204" pitchFamily="34" charset="0"/>
              </a:rPr>
              <a:t>Criterion A: Amend to make explicit that any mixed-use development should be employment led with levels of residential </a:t>
            </a:r>
            <a:r>
              <a:rPr lang="en-GB" sz="1800" b="1" dirty="0">
                <a:solidFill>
                  <a:srgbClr val="000000"/>
                </a:solidFill>
                <a:effectLst/>
                <a:latin typeface="Garamond" panose="02020404030301010803" pitchFamily="18" charset="0"/>
                <a:ea typeface="Calibri" panose="020F0502020204030204" pitchFamily="34" charset="0"/>
                <a:cs typeface="Verdana" panose="020B0604030504040204" pitchFamily="34" charset="0"/>
              </a:rPr>
              <a:t>consistent </a:t>
            </a:r>
            <a:r>
              <a:rPr lang="en-GB" sz="1800" dirty="0">
                <a:solidFill>
                  <a:srgbClr val="000000"/>
                </a:solidFill>
                <a:effectLst/>
                <a:latin typeface="Garamond" panose="02020404030301010803" pitchFamily="18" charset="0"/>
                <a:ea typeface="Calibri" panose="020F0502020204030204" pitchFamily="34" charset="0"/>
                <a:cs typeface="Verdana" panose="020B0604030504040204" pitchFamily="34" charset="0"/>
              </a:rPr>
              <a:t>with the employment use of the site.</a:t>
            </a:r>
            <a:endParaRPr lang="en-GB" sz="1800" dirty="0">
              <a:effectLst/>
              <a:latin typeface="Times New Roman" panose="02020603050405020304" pitchFamily="18" charset="0"/>
              <a:ea typeface="Calibri" panose="020F0502020204030204" pitchFamily="34"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dirty="0">
                <a:solidFill>
                  <a:srgbClr val="000000"/>
                </a:solidFill>
                <a:effectLst/>
                <a:latin typeface="Garamond" panose="02020404030301010803" pitchFamily="18" charset="0"/>
                <a:ea typeface="Calibri" panose="020F0502020204030204" pitchFamily="34" charset="0"/>
                <a:cs typeface="Verdana" panose="020B0604030504040204" pitchFamily="34" charset="0"/>
              </a:rPr>
              <a:t>Criterion B: Amend to read, ‘</a:t>
            </a:r>
            <a:r>
              <a:rPr lang="en-GB" sz="1800" strike="sngStrike" dirty="0">
                <a:solidFill>
                  <a:srgbClr val="000000"/>
                </a:solidFill>
                <a:effectLst/>
                <a:latin typeface="Garamond" panose="02020404030301010803" pitchFamily="18" charset="0"/>
                <a:ea typeface="Calibri" panose="020F0502020204030204" pitchFamily="34" charset="0"/>
                <a:cs typeface="Verdana" panose="020B0604030504040204" pitchFamily="34" charset="0"/>
              </a:rPr>
              <a:t>A minimum</a:t>
            </a:r>
            <a:r>
              <a:rPr lang="en-GB" sz="1800" dirty="0">
                <a:solidFill>
                  <a:srgbClr val="000000"/>
                </a:solidFill>
                <a:effectLst/>
                <a:latin typeface="Garamond" panose="02020404030301010803" pitchFamily="18" charset="0"/>
                <a:ea typeface="Calibri" panose="020F0502020204030204" pitchFamily="34" charset="0"/>
                <a:cs typeface="Verdana" panose="020B0604030504040204" pitchFamily="34" charset="0"/>
              </a:rPr>
              <a:t> </a:t>
            </a:r>
            <a:r>
              <a:rPr lang="en-GB" sz="1800" strike="sngStrike" dirty="0">
                <a:solidFill>
                  <a:srgbClr val="000000"/>
                </a:solidFill>
                <a:effectLst/>
                <a:latin typeface="Garamond" panose="02020404030301010803" pitchFamily="18" charset="0"/>
                <a:ea typeface="Calibri" panose="020F0502020204030204" pitchFamily="34" charset="0"/>
                <a:cs typeface="Verdana" panose="020B0604030504040204" pitchFamily="34" charset="0"/>
              </a:rPr>
              <a:t>of </a:t>
            </a:r>
            <a:r>
              <a:rPr lang="en-GB" sz="1800" dirty="0">
                <a:solidFill>
                  <a:srgbClr val="000000"/>
                </a:solidFill>
                <a:effectLst/>
                <a:latin typeface="Garamond" panose="02020404030301010803" pitchFamily="18" charset="0"/>
                <a:ea typeface="Calibri" panose="020F0502020204030204" pitchFamily="34" charset="0"/>
                <a:cs typeface="Verdana" panose="020B0604030504040204" pitchFamily="34" charset="0"/>
              </a:rPr>
              <a:t>Around </a:t>
            </a:r>
            <a:r>
              <a:rPr lang="en-GB" sz="1800" dirty="0">
                <a:solidFill>
                  <a:srgbClr val="000000"/>
                </a:solidFill>
                <a:effectLst/>
                <a:latin typeface="Garamond" panose="02020404030301010803" pitchFamily="18" charset="0"/>
                <a:ea typeface="Calibri" panose="020F0502020204030204" pitchFamily="34" charset="0"/>
                <a:cs typeface="Arial" panose="020B0604020202020204" pitchFamily="34" charset="0"/>
              </a:rPr>
              <a:t>100 new gross residential (C3) units.</a:t>
            </a:r>
            <a:r>
              <a:rPr lang="en-GB" sz="1800" dirty="0">
                <a:solidFill>
                  <a:srgbClr val="000000"/>
                </a:solidFill>
                <a:effectLst/>
                <a:latin typeface="Garamond" panose="02020404030301010803" pitchFamily="18" charset="0"/>
                <a:ea typeface="Calibri" panose="020F0502020204030204" pitchFamily="34" charset="0"/>
                <a:cs typeface="Verdana" panose="020B0604030504040204" pitchFamily="34" charset="0"/>
              </a:rPr>
              <a:t>’.</a:t>
            </a:r>
            <a:endParaRPr lang="en-GB" sz="1800" dirty="0">
              <a:effectLst/>
              <a:latin typeface="Times New Roman" panose="02020603050405020304" pitchFamily="18" charset="0"/>
              <a:ea typeface="Calibri" panose="020F0502020204030204" pitchFamily="34" charset="0"/>
            </a:endParaRPr>
          </a:p>
          <a:p>
            <a:pPr fontAlgn="base"/>
            <a:r>
              <a:rPr lang="en-GB" sz="1800" dirty="0">
                <a:solidFill>
                  <a:srgbClr val="000000"/>
                </a:solidFill>
                <a:effectLst/>
                <a:latin typeface="Garamond" panose="02020404030301010803" pitchFamily="18" charset="0"/>
                <a:ea typeface="Times New Roman" panose="02020603050405020304" pitchFamily="18" charset="0"/>
                <a:cs typeface="Verdana" panose="020B0604030504040204" pitchFamily="34" charset="0"/>
              </a:rPr>
              <a:t>Criterion C: Amend to read, ‘</a:t>
            </a:r>
            <a:r>
              <a:rPr lang="en-GB" sz="1800" strike="sngStrike" dirty="0">
                <a:solidFill>
                  <a:srgbClr val="000000"/>
                </a:solidFill>
                <a:effectLst/>
                <a:latin typeface="Garamond" panose="02020404030301010803" pitchFamily="18" charset="0"/>
                <a:ea typeface="Times New Roman" panose="02020603050405020304" pitchFamily="18" charset="0"/>
                <a:cs typeface="Verdana" panose="020B0604030504040204" pitchFamily="34" charset="0"/>
              </a:rPr>
              <a:t>A minimum of</a:t>
            </a:r>
            <a:r>
              <a:rPr lang="en-GB" sz="1800" dirty="0">
                <a:solidFill>
                  <a:srgbClr val="000000"/>
                </a:solidFill>
                <a:effectLst/>
                <a:latin typeface="Garamond" panose="02020404030301010803" pitchFamily="18" charset="0"/>
                <a:ea typeface="Times New Roman" panose="02020603050405020304" pitchFamily="18" charset="0"/>
                <a:cs typeface="Verdana" panose="020B0604030504040204" pitchFamily="34" charset="0"/>
              </a:rPr>
              <a:t> Around </a:t>
            </a:r>
            <a:r>
              <a:rPr lang="en-GB" sz="1800" dirty="0">
                <a:solidFill>
                  <a:srgbClr val="000000"/>
                </a:solidFill>
                <a:effectLst/>
                <a:latin typeface="Garamond" panose="02020404030301010803" pitchFamily="18" charset="0"/>
                <a:ea typeface="Calibri" panose="020F0502020204030204" pitchFamily="34" charset="0"/>
                <a:cs typeface="Arial" panose="020B0604020202020204" pitchFamily="34" charset="0"/>
              </a:rPr>
              <a:t>65 gross affordable extra care units</a:t>
            </a:r>
            <a:r>
              <a:rPr lang="en-GB" sz="1800" dirty="0">
                <a:solidFill>
                  <a:srgbClr val="000000"/>
                </a:solidFill>
                <a:effectLst/>
                <a:latin typeface="Garamond" panose="02020404030301010803" pitchFamily="18" charset="0"/>
                <a:ea typeface="Times New Roman" panose="02020603050405020304" pitchFamily="18" charset="0"/>
                <a:cs typeface="Verdana" panose="020B0604030504040204" pitchFamily="34" charset="0"/>
              </a:rPr>
              <a:t>’.</a:t>
            </a:r>
            <a:endParaRPr lang="en-GB" sz="18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FB1DF778-58F8-E9CB-E471-0AC92539CAB0}"/>
              </a:ext>
            </a:extLst>
          </p:cNvPr>
          <p:cNvSpPr txBox="1"/>
          <p:nvPr/>
        </p:nvSpPr>
        <p:spPr>
          <a:xfrm>
            <a:off x="704194" y="3731172"/>
            <a:ext cx="10079420" cy="2585323"/>
          </a:xfrm>
          <a:prstGeom prst="rect">
            <a:avLst/>
          </a:prstGeom>
          <a:noFill/>
        </p:spPr>
        <p:txBody>
          <a:bodyPr wrap="square" rtlCol="0">
            <a:spAutoFit/>
          </a:bodyPr>
          <a:lstStyle/>
          <a:p>
            <a:r>
              <a:rPr lang="en-GB" sz="1800" b="1" dirty="0">
                <a:effectLst/>
                <a:latin typeface="Garamond" panose="02020404030301010803" pitchFamily="18" charset="0"/>
                <a:ea typeface="Calibri" panose="020F0502020204030204" pitchFamily="34" charset="0"/>
              </a:rPr>
              <a:t>RBKC Proposed Main Modifications</a:t>
            </a:r>
            <a:endParaRPr lang="en-GB" sz="1800" dirty="0">
              <a:effectLst/>
              <a:latin typeface="Times New Roman" panose="02020603050405020304" pitchFamily="18" charset="0"/>
              <a:ea typeface="Calibri" panose="020F0502020204030204" pitchFamily="34" charset="0"/>
            </a:endParaRPr>
          </a:p>
          <a:p>
            <a:r>
              <a:rPr lang="en-GB" sz="1800" dirty="0">
                <a:effectLst/>
                <a:latin typeface="Garamond" panose="02020404030301010803" pitchFamily="18" charset="0"/>
                <a:ea typeface="Calibri" panose="020F0502020204030204" pitchFamily="34" charset="0"/>
              </a:rPr>
              <a:t> </a:t>
            </a:r>
            <a:endParaRPr lang="en-GB" sz="1800" dirty="0">
              <a:effectLst/>
              <a:latin typeface="Times New Roman" panose="02020603050405020304" pitchFamily="18" charset="0"/>
              <a:ea typeface="Calibri" panose="020F0502020204030204" pitchFamily="34" charset="0"/>
            </a:endParaRPr>
          </a:p>
          <a:p>
            <a:r>
              <a:rPr lang="en-GB" sz="1800" dirty="0">
                <a:effectLst/>
                <a:latin typeface="Garamond" panose="02020404030301010803" pitchFamily="18" charset="0"/>
                <a:ea typeface="Calibri" panose="020F0502020204030204" pitchFamily="34" charset="0"/>
              </a:rPr>
              <a:t>In the RBKC consultation on the Main Modifications, which opened on 30</a:t>
            </a:r>
            <a:r>
              <a:rPr lang="en-GB" sz="1800" baseline="30000" dirty="0">
                <a:effectLst/>
                <a:latin typeface="Garamond" panose="02020404030301010803" pitchFamily="18" charset="0"/>
                <a:ea typeface="Calibri" panose="020F0502020204030204" pitchFamily="34" charset="0"/>
              </a:rPr>
              <a:t>th</a:t>
            </a:r>
            <a:r>
              <a:rPr lang="en-GB" sz="1800" dirty="0">
                <a:effectLst/>
                <a:latin typeface="Garamond" panose="02020404030301010803" pitchFamily="18" charset="0"/>
                <a:ea typeface="Calibri" panose="020F0502020204030204" pitchFamily="34" charset="0"/>
              </a:rPr>
              <a:t> January 2024, RBKC officers have proposed the following wording:</a:t>
            </a:r>
            <a:endParaRPr lang="en-GB" sz="1800" dirty="0">
              <a:effectLst/>
              <a:latin typeface="Times New Roman" panose="02020603050405020304" pitchFamily="18" charset="0"/>
              <a:ea typeface="Calibri" panose="020F0502020204030204" pitchFamily="34" charset="0"/>
            </a:endParaRPr>
          </a:p>
          <a:p>
            <a:r>
              <a:rPr lang="en-GB" sz="1800" dirty="0">
                <a:effectLst/>
                <a:latin typeface="Garamond" panose="02020404030301010803" pitchFamily="18" charset="0"/>
                <a:ea typeface="Calibri" panose="020F0502020204030204" pitchFamily="34" charset="0"/>
              </a:rPr>
              <a:t> </a:t>
            </a:r>
            <a:endParaRPr lang="en-GB" sz="1800" dirty="0">
              <a:effectLst/>
              <a:latin typeface="Times New Roman" panose="02020603050405020304" pitchFamily="18" charset="0"/>
              <a:ea typeface="Calibri" panose="020F0502020204030204" pitchFamily="34" charset="0"/>
            </a:endParaRPr>
          </a:p>
          <a:p>
            <a:pPr marL="1422400" indent="-14224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dirty="0">
                <a:solidFill>
                  <a:srgbClr val="000000"/>
                </a:solidFill>
                <a:effectLst/>
                <a:latin typeface="Garamond" panose="02020404030301010803" pitchFamily="18" charset="0"/>
                <a:ea typeface="Calibri" panose="020F0502020204030204" pitchFamily="34" charset="0"/>
                <a:cs typeface="Arial" panose="020B0604020202020204" pitchFamily="34" charset="0"/>
              </a:rPr>
              <a:t>MM311 252 SA6 A The site will deliver a high-quality mixed-use development that is employment led, to include residential and employment floorspace. </a:t>
            </a:r>
            <a:endParaRPr lang="en-GB" sz="1800" dirty="0">
              <a:effectLst/>
              <a:latin typeface="Times New Roman" panose="02020603050405020304" pitchFamily="18" charset="0"/>
              <a:ea typeface="Calibri" panose="020F0502020204030204" pitchFamily="34"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dirty="0">
                <a:solidFill>
                  <a:srgbClr val="000000"/>
                </a:solidFill>
                <a:effectLst/>
                <a:latin typeface="Garamond" panose="02020404030301010803" pitchFamily="18" charset="0"/>
                <a:ea typeface="Calibri" panose="020F0502020204030204" pitchFamily="34" charset="0"/>
                <a:cs typeface="Arial" panose="020B0604020202020204" pitchFamily="34" charset="0"/>
              </a:rPr>
              <a:t>MM312 252 SA6 B 	</a:t>
            </a:r>
            <a:r>
              <a:rPr lang="en-GB" sz="1800" u="sng" dirty="0">
                <a:solidFill>
                  <a:srgbClr val="000000"/>
                </a:solidFill>
                <a:effectLst/>
                <a:latin typeface="Garamond" panose="02020404030301010803" pitchFamily="18" charset="0"/>
                <a:ea typeface="Calibri" panose="020F0502020204030204" pitchFamily="34" charset="0"/>
                <a:cs typeface="Arial" panose="020B0604020202020204" pitchFamily="34" charset="0"/>
              </a:rPr>
              <a:t>Around</a:t>
            </a:r>
            <a:r>
              <a:rPr lang="en-GB" sz="1800" dirty="0">
                <a:solidFill>
                  <a:srgbClr val="000000"/>
                </a:solidFill>
                <a:effectLst/>
                <a:latin typeface="Garamond" panose="02020404030301010803" pitchFamily="18" charset="0"/>
                <a:ea typeface="Calibri" panose="020F0502020204030204" pitchFamily="34" charset="0"/>
                <a:cs typeface="Arial" panose="020B0604020202020204" pitchFamily="34" charset="0"/>
              </a:rPr>
              <a:t> </a:t>
            </a:r>
            <a:r>
              <a:rPr lang="en-GB" sz="1800" strike="sngStrike" dirty="0">
                <a:solidFill>
                  <a:srgbClr val="000000"/>
                </a:solidFill>
                <a:effectLst/>
                <a:latin typeface="Garamond" panose="02020404030301010803" pitchFamily="18" charset="0"/>
                <a:ea typeface="Calibri" panose="020F0502020204030204" pitchFamily="34" charset="0"/>
                <a:cs typeface="Arial" panose="020B0604020202020204" pitchFamily="34" charset="0"/>
              </a:rPr>
              <a:t>A minimum of</a:t>
            </a:r>
            <a:r>
              <a:rPr lang="en-GB" sz="1800" dirty="0">
                <a:solidFill>
                  <a:srgbClr val="000000"/>
                </a:solidFill>
                <a:effectLst/>
                <a:latin typeface="Garamond" panose="02020404030301010803" pitchFamily="18" charset="0"/>
                <a:ea typeface="Calibri" panose="020F0502020204030204" pitchFamily="34" charset="0"/>
                <a:cs typeface="Arial" panose="020B0604020202020204" pitchFamily="34" charset="0"/>
              </a:rPr>
              <a:t> 100 </a:t>
            </a:r>
            <a:r>
              <a:rPr lang="en-GB" sz="1800" u="sng" dirty="0">
                <a:solidFill>
                  <a:srgbClr val="000000"/>
                </a:solidFill>
                <a:effectLst/>
                <a:latin typeface="Garamond" panose="02020404030301010803" pitchFamily="18" charset="0"/>
                <a:ea typeface="Calibri" panose="020F0502020204030204" pitchFamily="34" charset="0"/>
                <a:cs typeface="Arial" panose="020B0604020202020204" pitchFamily="34" charset="0"/>
              </a:rPr>
              <a:t>or more</a:t>
            </a:r>
            <a:r>
              <a:rPr lang="en-GB" sz="1800" dirty="0">
                <a:solidFill>
                  <a:srgbClr val="000000"/>
                </a:solidFill>
                <a:effectLst/>
                <a:latin typeface="Garamond" panose="02020404030301010803" pitchFamily="18" charset="0"/>
                <a:ea typeface="Calibri" panose="020F0502020204030204" pitchFamily="34" charset="0"/>
                <a:cs typeface="Arial" panose="020B0604020202020204" pitchFamily="34" charset="0"/>
              </a:rPr>
              <a:t> new gross residential (C3) units.</a:t>
            </a:r>
            <a:endParaRPr lang="en-GB" sz="1800" dirty="0">
              <a:effectLst/>
              <a:latin typeface="Times New Roman" panose="02020603050405020304" pitchFamily="18" charset="0"/>
              <a:ea typeface="Calibri" panose="020F0502020204030204" pitchFamily="34" charset="0"/>
            </a:endParaRPr>
          </a:p>
          <a:p>
            <a:r>
              <a:rPr lang="en-GB" sz="1800" dirty="0">
                <a:solidFill>
                  <a:srgbClr val="000000"/>
                </a:solidFill>
                <a:effectLst/>
                <a:latin typeface="Garamond" panose="02020404030301010803" pitchFamily="18" charset="0"/>
                <a:ea typeface="Calibri" panose="020F0502020204030204" pitchFamily="34" charset="0"/>
                <a:cs typeface="Arial" panose="020B0604020202020204" pitchFamily="34" charset="0"/>
              </a:rPr>
              <a:t>MM313 252 SA6 C 	</a:t>
            </a:r>
            <a:r>
              <a:rPr lang="en-GB" sz="1800" u="sng" dirty="0">
                <a:solidFill>
                  <a:srgbClr val="000000"/>
                </a:solidFill>
                <a:effectLst/>
                <a:latin typeface="Garamond" panose="02020404030301010803" pitchFamily="18" charset="0"/>
                <a:ea typeface="Calibri" panose="020F0502020204030204" pitchFamily="34" charset="0"/>
                <a:cs typeface="Arial" panose="020B0604020202020204" pitchFamily="34" charset="0"/>
              </a:rPr>
              <a:t>Around</a:t>
            </a:r>
            <a:r>
              <a:rPr lang="en-GB" sz="1800" dirty="0">
                <a:solidFill>
                  <a:srgbClr val="000000"/>
                </a:solidFill>
                <a:effectLst/>
                <a:latin typeface="Garamond" panose="02020404030301010803" pitchFamily="18" charset="0"/>
                <a:ea typeface="Calibri" panose="020F0502020204030204" pitchFamily="34" charset="0"/>
                <a:cs typeface="Arial" panose="020B0604020202020204" pitchFamily="34" charset="0"/>
              </a:rPr>
              <a:t> </a:t>
            </a:r>
            <a:r>
              <a:rPr lang="en-GB" sz="1800" strike="sngStrike" dirty="0">
                <a:solidFill>
                  <a:srgbClr val="000000"/>
                </a:solidFill>
                <a:effectLst/>
                <a:latin typeface="Garamond" panose="02020404030301010803" pitchFamily="18" charset="0"/>
                <a:ea typeface="Calibri" panose="020F0502020204030204" pitchFamily="34" charset="0"/>
                <a:cs typeface="Arial" panose="020B0604020202020204" pitchFamily="34" charset="0"/>
              </a:rPr>
              <a:t>A minimum of </a:t>
            </a:r>
            <a:r>
              <a:rPr lang="en-GB" sz="1800" dirty="0">
                <a:solidFill>
                  <a:srgbClr val="000000"/>
                </a:solidFill>
                <a:effectLst/>
                <a:latin typeface="Garamond" panose="02020404030301010803" pitchFamily="18" charset="0"/>
                <a:ea typeface="Calibri" panose="020F0502020204030204" pitchFamily="34" charset="0"/>
                <a:cs typeface="Arial" panose="020B0604020202020204" pitchFamily="34" charset="0"/>
              </a:rPr>
              <a:t>65 </a:t>
            </a:r>
            <a:r>
              <a:rPr lang="en-GB" sz="1800" u="sng" dirty="0">
                <a:solidFill>
                  <a:srgbClr val="000000"/>
                </a:solidFill>
                <a:effectLst/>
                <a:latin typeface="Garamond" panose="02020404030301010803" pitchFamily="18" charset="0"/>
                <a:ea typeface="Calibri" panose="020F0502020204030204" pitchFamily="34" charset="0"/>
                <a:cs typeface="Arial" panose="020B0604020202020204" pitchFamily="34" charset="0"/>
              </a:rPr>
              <a:t>or more</a:t>
            </a:r>
            <a:r>
              <a:rPr lang="en-GB" sz="1800" dirty="0">
                <a:solidFill>
                  <a:srgbClr val="000000"/>
                </a:solidFill>
                <a:effectLst/>
                <a:latin typeface="Garamond" panose="02020404030301010803" pitchFamily="18" charset="0"/>
                <a:ea typeface="Calibri" panose="020F0502020204030204" pitchFamily="34" charset="0"/>
                <a:cs typeface="Arial" panose="020B0604020202020204" pitchFamily="34" charset="0"/>
              </a:rPr>
              <a:t> gross affordable extra care units.</a:t>
            </a:r>
            <a:r>
              <a:rPr lang="en-GB" sz="1800" dirty="0">
                <a:effectLst/>
                <a:latin typeface="Garamond" panose="02020404030301010803" pitchFamily="18" charset="0"/>
                <a:ea typeface="Calibri" panose="020F0502020204030204" pitchFamily="34" charset="0"/>
                <a:cs typeface="Times New Roman" panose="02020603050405020304" pitchFamily="18" charset="0"/>
              </a:rPr>
              <a:t> </a:t>
            </a:r>
            <a:endParaRPr lang="en-US" dirty="0"/>
          </a:p>
        </p:txBody>
      </p:sp>
    </p:spTree>
    <p:extLst>
      <p:ext uri="{BB962C8B-B14F-4D97-AF65-F5344CB8AC3E}">
        <p14:creationId xmlns:p14="http://schemas.microsoft.com/office/powerpoint/2010/main" val="2248040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2D9FF0-D6D4-C151-1CC1-DC36F241CCF9}"/>
              </a:ext>
            </a:extLst>
          </p:cNvPr>
          <p:cNvSpPr txBox="1"/>
          <p:nvPr/>
        </p:nvSpPr>
        <p:spPr>
          <a:xfrm>
            <a:off x="1082566" y="1334814"/>
            <a:ext cx="8439806" cy="4185761"/>
          </a:xfrm>
          <a:prstGeom prst="rect">
            <a:avLst/>
          </a:prstGeom>
          <a:noFill/>
        </p:spPr>
        <p:txBody>
          <a:bodyPr wrap="square" rtlCol="0">
            <a:spAutoFit/>
          </a:bodyPr>
          <a:lstStyle/>
          <a:p>
            <a:r>
              <a:rPr lang="en-US" sz="2800" b="1" dirty="0">
                <a:latin typeface="Garamond" panose="02020404030301010803" pitchFamily="18" charset="0"/>
              </a:rPr>
              <a:t>Next Steps</a:t>
            </a:r>
          </a:p>
          <a:p>
            <a:endParaRPr lang="en-US" b="1" dirty="0">
              <a:latin typeface="Garamond" panose="02020404030301010803" pitchFamily="18" charset="0"/>
            </a:endParaRPr>
          </a:p>
          <a:p>
            <a:endParaRPr lang="en-US" sz="2000" dirty="0">
              <a:latin typeface="Garamond" panose="02020404030301010803" pitchFamily="18" charset="0"/>
            </a:endParaRPr>
          </a:p>
          <a:p>
            <a:r>
              <a:rPr lang="en-US" sz="2000" dirty="0">
                <a:latin typeface="Garamond" panose="02020404030301010803" pitchFamily="18" charset="0"/>
              </a:rPr>
              <a:t>DONE</a:t>
            </a:r>
          </a:p>
          <a:p>
            <a:pPr marL="342900" indent="-342900">
              <a:buAutoNum type="arabicPeriod"/>
            </a:pPr>
            <a:r>
              <a:rPr lang="en-US" sz="2000" dirty="0">
                <a:latin typeface="Garamond" panose="02020404030301010803" pitchFamily="18" charset="0"/>
              </a:rPr>
              <a:t>LRNF complaint to the Planning Inspector and to RBKC CEO</a:t>
            </a:r>
          </a:p>
          <a:p>
            <a:pPr marL="342900" indent="-342900">
              <a:buAutoNum type="arabicPeriod"/>
            </a:pPr>
            <a:r>
              <a:rPr lang="en-US" sz="2000" dirty="0">
                <a:latin typeface="Garamond" panose="02020404030301010803" pitchFamily="18" charset="0"/>
              </a:rPr>
              <a:t>LRNF Objection to the Public Consultation</a:t>
            </a:r>
          </a:p>
          <a:p>
            <a:endParaRPr lang="en-US" sz="2000" dirty="0">
              <a:latin typeface="Garamond" panose="02020404030301010803" pitchFamily="18" charset="0"/>
            </a:endParaRPr>
          </a:p>
          <a:p>
            <a:endParaRPr lang="en-US" sz="2000" b="1" dirty="0">
              <a:latin typeface="Garamond" panose="02020404030301010803" pitchFamily="18" charset="0"/>
            </a:endParaRPr>
          </a:p>
          <a:p>
            <a:r>
              <a:rPr lang="en-US" sz="2000" dirty="0">
                <a:latin typeface="Garamond" panose="02020404030301010803" pitchFamily="18" charset="0"/>
              </a:rPr>
              <a:t>PROPOSED</a:t>
            </a:r>
          </a:p>
          <a:p>
            <a:pPr marL="342900" indent="-342900">
              <a:buAutoNum type="arabicPeriod"/>
            </a:pPr>
            <a:r>
              <a:rPr lang="en-US" sz="2000" b="1" dirty="0">
                <a:latin typeface="Garamond" panose="02020404030301010803" pitchFamily="18" charset="0"/>
              </a:rPr>
              <a:t>LRNF members to object during the Public Consultation, which closes 12 March.</a:t>
            </a:r>
          </a:p>
          <a:p>
            <a:pPr marL="342900" indent="-342900">
              <a:buAutoNum type="arabicPeriod"/>
            </a:pPr>
            <a:r>
              <a:rPr lang="en-US" sz="2000" dirty="0">
                <a:latin typeface="Garamond" panose="02020404030301010803" pitchFamily="18" charset="0"/>
              </a:rPr>
              <a:t>Meeting with </a:t>
            </a:r>
            <a:r>
              <a:rPr lang="en-GB" sz="2000" i="0" u="none" strike="noStrike" dirty="0">
                <a:solidFill>
                  <a:srgbClr val="000000"/>
                </a:solidFill>
                <a:effectLst/>
                <a:latin typeface="Garamond" panose="02020404030301010803" pitchFamily="18" charset="0"/>
              </a:rPr>
              <a:t>Beau Stanford-Francis</a:t>
            </a:r>
            <a:r>
              <a:rPr lang="en-GB" sz="2000" dirty="0">
                <a:solidFill>
                  <a:srgbClr val="000000"/>
                </a:solidFill>
                <a:latin typeface="Garamond" panose="02020404030301010803" pitchFamily="18" charset="0"/>
              </a:rPr>
              <a:t>, </a:t>
            </a:r>
            <a:r>
              <a:rPr lang="en-GB" sz="2000" i="0" u="none" strike="noStrike" dirty="0">
                <a:solidFill>
                  <a:srgbClr val="000000"/>
                </a:solidFill>
                <a:effectLst/>
                <a:latin typeface="Garamond" panose="02020404030301010803" pitchFamily="18" charset="0"/>
              </a:rPr>
              <a:t>Executive Director for Environment and Neighbourhoods scheduled for 15</a:t>
            </a:r>
            <a:r>
              <a:rPr lang="en-GB" sz="2000" i="0" u="none" strike="noStrike" baseline="30000" dirty="0">
                <a:solidFill>
                  <a:srgbClr val="000000"/>
                </a:solidFill>
                <a:effectLst/>
                <a:latin typeface="Garamond" panose="02020404030301010803" pitchFamily="18" charset="0"/>
              </a:rPr>
              <a:t>th</a:t>
            </a:r>
            <a:r>
              <a:rPr lang="en-GB" sz="2000" i="0" u="none" strike="noStrike" dirty="0">
                <a:solidFill>
                  <a:srgbClr val="000000"/>
                </a:solidFill>
                <a:effectLst/>
                <a:latin typeface="Garamond" panose="02020404030301010803" pitchFamily="18" charset="0"/>
              </a:rPr>
              <a:t> April</a:t>
            </a:r>
            <a:r>
              <a:rPr lang="en-GB" sz="2000" b="1" i="0" u="none" strike="noStrike" dirty="0">
                <a:solidFill>
                  <a:srgbClr val="000000"/>
                </a:solidFill>
                <a:effectLst/>
                <a:latin typeface="Garamond" panose="02020404030301010803" pitchFamily="18" charset="0"/>
              </a:rPr>
              <a:t>.</a:t>
            </a:r>
            <a:endParaRPr lang="en-US" sz="2000" b="1" dirty="0">
              <a:latin typeface="Garamond" panose="02020404030301010803" pitchFamily="18" charset="0"/>
            </a:endParaRPr>
          </a:p>
        </p:txBody>
      </p:sp>
    </p:spTree>
    <p:extLst>
      <p:ext uri="{BB962C8B-B14F-4D97-AF65-F5344CB8AC3E}">
        <p14:creationId xmlns:p14="http://schemas.microsoft.com/office/powerpoint/2010/main" val="2795744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9B7B3B-56AE-251D-0E07-DF9C38567F39}"/>
              </a:ext>
            </a:extLst>
          </p:cNvPr>
          <p:cNvSpPr txBox="1"/>
          <p:nvPr/>
        </p:nvSpPr>
        <p:spPr>
          <a:xfrm>
            <a:off x="1019503" y="945931"/>
            <a:ext cx="9259614" cy="5016758"/>
          </a:xfrm>
          <a:prstGeom prst="rect">
            <a:avLst/>
          </a:prstGeom>
          <a:noFill/>
        </p:spPr>
        <p:txBody>
          <a:bodyPr wrap="square" rtlCol="0">
            <a:spAutoFit/>
          </a:bodyPr>
          <a:lstStyle/>
          <a:p>
            <a:r>
              <a:rPr lang="en-GB" sz="3200" b="1" dirty="0">
                <a:solidFill>
                  <a:srgbClr val="000000"/>
                </a:solidFill>
                <a:effectLst/>
                <a:latin typeface="Garamond" panose="02020404030301010803" pitchFamily="18" charset="0"/>
              </a:rPr>
              <a:t>6. Battersea Bridge Safety Works</a:t>
            </a:r>
          </a:p>
          <a:p>
            <a:endParaRPr lang="en-GB" dirty="0">
              <a:solidFill>
                <a:srgbClr val="000000"/>
              </a:solidFill>
              <a:latin typeface="Garamond" panose="02020404030301010803" pitchFamily="18" charset="0"/>
            </a:endParaRPr>
          </a:p>
          <a:p>
            <a:r>
              <a:rPr lang="en-GB" dirty="0">
                <a:solidFill>
                  <a:srgbClr val="000000"/>
                </a:solidFill>
                <a:effectLst/>
                <a:latin typeface="Garamond" panose="02020404030301010803" pitchFamily="18" charset="0"/>
              </a:rPr>
              <a:t>At the northern end of Battersea Bridge, </a:t>
            </a:r>
            <a:r>
              <a:rPr lang="en-GB" dirty="0">
                <a:solidFill>
                  <a:srgbClr val="000000"/>
                </a:solidFill>
                <a:latin typeface="Garamond" panose="02020404030301010803" pitchFamily="18" charset="0"/>
              </a:rPr>
              <a:t>TFL</a:t>
            </a:r>
            <a:r>
              <a:rPr lang="en-GB" dirty="0">
                <a:solidFill>
                  <a:srgbClr val="000000"/>
                </a:solidFill>
                <a:effectLst/>
                <a:latin typeface="Garamond" panose="02020404030301010803" pitchFamily="18" charset="0"/>
              </a:rPr>
              <a:t> propose:</a:t>
            </a:r>
          </a:p>
          <a:p>
            <a:endParaRPr lang="en-GB" dirty="0">
              <a:solidFill>
                <a:srgbClr val="000000"/>
              </a:solidFill>
              <a:effectLst/>
              <a:latin typeface="Garamond" panose="02020404030301010803" pitchFamily="18" charset="0"/>
            </a:endParaRPr>
          </a:p>
          <a:p>
            <a:pPr marL="285750" indent="-285750">
              <a:buFont typeface="Arial" panose="020B0604020202020204" pitchFamily="34" charset="0"/>
              <a:buChar char="•"/>
            </a:pPr>
            <a:r>
              <a:rPr lang="en-GB" dirty="0">
                <a:solidFill>
                  <a:srgbClr val="000000"/>
                </a:solidFill>
                <a:effectLst/>
                <a:latin typeface="Garamond" panose="02020404030301010803" pitchFamily="18" charset="0"/>
              </a:rPr>
              <a:t>Introducing green-man crossings on all remaining arms of the junction – on Cheyne Walk, Chelsea Embankment and Beaufort Street</a:t>
            </a:r>
          </a:p>
          <a:p>
            <a:endParaRPr lang="en-GB" dirty="0">
              <a:solidFill>
                <a:srgbClr val="000000"/>
              </a:solidFill>
              <a:effectLst/>
              <a:latin typeface="Garamond" panose="02020404030301010803" pitchFamily="18" charset="0"/>
            </a:endParaRPr>
          </a:p>
          <a:p>
            <a:pPr marL="285750" indent="-285750">
              <a:buFont typeface="Arial" panose="020B0604020202020204" pitchFamily="34" charset="0"/>
              <a:buChar char="•"/>
            </a:pPr>
            <a:r>
              <a:rPr lang="en-GB" dirty="0">
                <a:solidFill>
                  <a:srgbClr val="000000"/>
                </a:solidFill>
                <a:effectLst/>
                <a:latin typeface="Garamond" panose="02020404030301010803" pitchFamily="18" charset="0"/>
              </a:rPr>
              <a:t>Making improvements for cyclists at the junction including dedicated cycle signals and a section of westbound segregated cycle track</a:t>
            </a:r>
          </a:p>
          <a:p>
            <a:endParaRPr lang="en-GB" dirty="0">
              <a:solidFill>
                <a:srgbClr val="000000"/>
              </a:solidFill>
              <a:effectLst/>
              <a:latin typeface="Garamond" panose="02020404030301010803" pitchFamily="18" charset="0"/>
            </a:endParaRPr>
          </a:p>
          <a:p>
            <a:pPr marL="285750" indent="-285750">
              <a:buFont typeface="Arial" panose="020B0604020202020204" pitchFamily="34" charset="0"/>
              <a:buChar char="•"/>
            </a:pPr>
            <a:r>
              <a:rPr lang="en-GB" dirty="0">
                <a:solidFill>
                  <a:srgbClr val="22242B"/>
                </a:solidFill>
                <a:effectLst/>
                <a:latin typeface="Garamond" panose="02020404030301010803" pitchFamily="18" charset="0"/>
              </a:rPr>
              <a:t>Building a new section of westbound bus lane from Royal Hospital Road to the bus stop at Beaufort Street to mitigate delays to bus journeys. A new eastbound bus lane was also proposed from the junction of Beaufort Street to the stop just west of the junction with Old Church Street</a:t>
            </a:r>
          </a:p>
          <a:p>
            <a:endParaRPr lang="en-GB" dirty="0">
              <a:solidFill>
                <a:srgbClr val="22242B"/>
              </a:solidFill>
              <a:effectLst/>
              <a:latin typeface="Garamond" panose="02020404030301010803" pitchFamily="18" charset="0"/>
            </a:endParaRPr>
          </a:p>
          <a:p>
            <a:pPr marL="285750" indent="-285750">
              <a:buFont typeface="Arial" panose="020B0604020202020204" pitchFamily="34" charset="0"/>
              <a:buChar char="•"/>
            </a:pPr>
            <a:r>
              <a:rPr lang="en-GB" dirty="0">
                <a:solidFill>
                  <a:srgbClr val="000000"/>
                </a:solidFill>
                <a:effectLst/>
                <a:latin typeface="Garamond" panose="02020404030301010803" pitchFamily="18" charset="0"/>
              </a:rPr>
              <a:t>Banning the left-hand turn into Beaufort Street at the junction with Battersea Bridge to reduce delays and wait times for all traffic at the junction, and improve safety by eliminating the risk of left turning vehicles colliding with cyclists. </a:t>
            </a:r>
          </a:p>
        </p:txBody>
      </p:sp>
    </p:spTree>
    <p:extLst>
      <p:ext uri="{BB962C8B-B14F-4D97-AF65-F5344CB8AC3E}">
        <p14:creationId xmlns:p14="http://schemas.microsoft.com/office/powerpoint/2010/main" val="476850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E51D0C-2CD4-E685-0547-298F32C1658D}"/>
              </a:ext>
            </a:extLst>
          </p:cNvPr>
          <p:cNvSpPr txBox="1"/>
          <p:nvPr/>
        </p:nvSpPr>
        <p:spPr>
          <a:xfrm>
            <a:off x="1208690" y="1135117"/>
            <a:ext cx="9228082" cy="5078313"/>
          </a:xfrm>
          <a:prstGeom prst="rect">
            <a:avLst/>
          </a:prstGeom>
          <a:noFill/>
        </p:spPr>
        <p:txBody>
          <a:bodyPr wrap="square" rtlCol="0">
            <a:spAutoFit/>
          </a:bodyPr>
          <a:lstStyle/>
          <a:p>
            <a:r>
              <a:rPr lang="en-US" b="1" dirty="0">
                <a:latin typeface="Garamond" panose="02020404030301010803" pitchFamily="18" charset="0"/>
              </a:rPr>
              <a:t>Response of the CWT and Chelsea Society:</a:t>
            </a:r>
          </a:p>
          <a:p>
            <a:pPr marL="457200" indent="-228600" algn="l"/>
            <a:endParaRPr lang="en-US" dirty="0">
              <a:latin typeface="Garamond" panose="02020404030301010803" pitchFamily="18" charset="0"/>
            </a:endParaRPr>
          </a:p>
          <a:p>
            <a:pPr marL="514350" indent="-285750" algn="l">
              <a:buFont typeface="Arial" panose="020B0604020202020204" pitchFamily="34" charset="0"/>
              <a:buChar char="•"/>
            </a:pPr>
            <a:r>
              <a:rPr lang="en-GB" sz="1800" b="0" i="0" u="none" strike="noStrike" dirty="0">
                <a:effectLst/>
                <a:latin typeface="Garamond" panose="02020404030301010803" pitchFamily="18" charset="0"/>
              </a:rPr>
              <a:t>Make safe for all traffic modes approaches to and movement on Battersea Bridge with green man controls as a priority</a:t>
            </a:r>
          </a:p>
          <a:p>
            <a:pPr marL="228600" algn="l"/>
            <a:endParaRPr lang="en-GB" b="0" i="0" u="none" strike="noStrike" dirty="0">
              <a:effectLst/>
              <a:latin typeface="Garamond" panose="02020404030301010803" pitchFamily="18" charset="0"/>
            </a:endParaRPr>
          </a:p>
          <a:p>
            <a:pPr marL="514350" indent="-285750" algn="l">
              <a:buFont typeface="Arial" panose="020B0604020202020204" pitchFamily="34" charset="0"/>
              <a:buChar char="•"/>
            </a:pPr>
            <a:r>
              <a:rPr lang="en-GB" sz="1800" b="0" i="0" u="none" strike="noStrike" dirty="0">
                <a:effectLst/>
                <a:latin typeface="Garamond" panose="02020404030301010803" pitchFamily="18" charset="0"/>
              </a:rPr>
              <a:t>Remove systemic actual and proposed flaws such as the emergency traffic scheme north and south turn bans at Chelsea Bridge/Chelsea Embankment, proposed traffic constraining Bus Lanes and the arbitrary left turn north vehicle ban into Beaufort Street</a:t>
            </a:r>
          </a:p>
          <a:p>
            <a:pPr marL="228600" algn="l"/>
            <a:endParaRPr lang="en-GB" b="0" i="0" u="none" strike="noStrike" dirty="0">
              <a:effectLst/>
              <a:latin typeface="Garamond" panose="02020404030301010803" pitchFamily="18" charset="0"/>
            </a:endParaRPr>
          </a:p>
          <a:p>
            <a:pPr marL="514350" indent="-285750" algn="l">
              <a:buFont typeface="Arial" panose="020B0604020202020204" pitchFamily="34" charset="0"/>
              <a:buChar char="•"/>
            </a:pPr>
            <a:r>
              <a:rPr lang="en-GB" sz="1800" b="0" i="0" u="none" strike="noStrike" dirty="0">
                <a:effectLst/>
                <a:latin typeface="Garamond" panose="02020404030301010803" pitchFamily="18" charset="0"/>
              </a:rPr>
              <a:t>Measure and evaluate present transport and accident data for all modes on the key routes and junctions of Chelsea Embankment and Cheyne Walk </a:t>
            </a:r>
          </a:p>
          <a:p>
            <a:pPr marL="228600" algn="l"/>
            <a:endParaRPr lang="en-GB" b="0" i="0" u="none" strike="noStrike" dirty="0">
              <a:effectLst/>
              <a:latin typeface="Garamond" panose="02020404030301010803" pitchFamily="18" charset="0"/>
            </a:endParaRPr>
          </a:p>
          <a:p>
            <a:pPr marL="514350" indent="-285750" algn="l">
              <a:buFont typeface="Arial" panose="020B0604020202020204" pitchFamily="34" charset="0"/>
              <a:buChar char="•"/>
            </a:pPr>
            <a:r>
              <a:rPr lang="en-GB" sz="1800" b="0" i="0" u="none" strike="noStrike" dirty="0">
                <a:effectLst/>
                <a:latin typeface="Garamond" panose="02020404030301010803" pitchFamily="18" charset="0"/>
              </a:rPr>
              <a:t>Evolve an equable overall traffic management scheme for shared transport modes that avoids unfair constraints or additional traffic displacement and consult this with stakeholders</a:t>
            </a:r>
          </a:p>
          <a:p>
            <a:pPr marL="228600" algn="l"/>
            <a:endParaRPr lang="en-GB" b="0" i="0" u="none" strike="noStrike" dirty="0">
              <a:effectLst/>
              <a:latin typeface="Garamond" panose="02020404030301010803" pitchFamily="18" charset="0"/>
            </a:endParaRPr>
          </a:p>
          <a:p>
            <a:pPr marL="514350" indent="-285750" algn="l">
              <a:buFont typeface="Arial" panose="020B0604020202020204" pitchFamily="34" charset="0"/>
              <a:buChar char="•"/>
            </a:pPr>
            <a:r>
              <a:rPr lang="en-GB" sz="1800" b="0" i="0" u="none" strike="noStrike" dirty="0">
                <a:effectLst/>
                <a:latin typeface="Garamond" panose="02020404030301010803" pitchFamily="18" charset="0"/>
              </a:rPr>
              <a:t>Review safety for cyclists on Battersea Bridge by considering the scope to dedicate one footway for pedestrians and the other for cyclists, both in bi-directional mode.</a:t>
            </a:r>
            <a:endParaRPr lang="en-GB" b="0" i="0" u="none" strike="noStrike" dirty="0">
              <a:effectLst/>
              <a:latin typeface="Garamond" panose="02020404030301010803" pitchFamily="18" charset="0"/>
            </a:endParaRPr>
          </a:p>
          <a:p>
            <a:endParaRPr lang="en-US" dirty="0"/>
          </a:p>
        </p:txBody>
      </p:sp>
    </p:spTree>
    <p:extLst>
      <p:ext uri="{BB962C8B-B14F-4D97-AF65-F5344CB8AC3E}">
        <p14:creationId xmlns:p14="http://schemas.microsoft.com/office/powerpoint/2010/main" val="671419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ECFEB3-4D67-F0CE-5D09-9C8EA421C0AA}"/>
              </a:ext>
            </a:extLst>
          </p:cNvPr>
          <p:cNvSpPr txBox="1"/>
          <p:nvPr/>
        </p:nvSpPr>
        <p:spPr>
          <a:xfrm>
            <a:off x="902043" y="877331"/>
            <a:ext cx="5065361" cy="584775"/>
          </a:xfrm>
          <a:prstGeom prst="rect">
            <a:avLst/>
          </a:prstGeom>
          <a:noFill/>
        </p:spPr>
        <p:txBody>
          <a:bodyPr wrap="square" rtlCol="0">
            <a:spAutoFit/>
          </a:bodyPr>
          <a:lstStyle/>
          <a:p>
            <a:r>
              <a:rPr lang="en-GB" sz="3200" b="1" dirty="0">
                <a:latin typeface="Garamond" panose="02020404030301010803" pitchFamily="18" charset="0"/>
              </a:rPr>
              <a:t>7</a:t>
            </a:r>
            <a:r>
              <a:rPr lang="en-GB" sz="3200" b="1" dirty="0">
                <a:effectLst/>
                <a:latin typeface="Garamond" panose="02020404030301010803" pitchFamily="18" charset="0"/>
              </a:rPr>
              <a:t>. Plight of the Houseboats</a:t>
            </a:r>
            <a:endParaRPr lang="en-US" sz="3200" b="1" dirty="0"/>
          </a:p>
        </p:txBody>
      </p:sp>
      <p:pic>
        <p:nvPicPr>
          <p:cNvPr id="3" name="Picture 2">
            <a:extLst>
              <a:ext uri="{FF2B5EF4-FFF2-40B4-BE49-F238E27FC236}">
                <a16:creationId xmlns:a16="http://schemas.microsoft.com/office/drawing/2014/main" id="{1E739AC2-EFA7-CDF6-2094-C6DA959C419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04018" y="1462106"/>
            <a:ext cx="3583431" cy="4988698"/>
          </a:xfrm>
          <a:prstGeom prst="rect">
            <a:avLst/>
          </a:prstGeom>
        </p:spPr>
      </p:pic>
      <p:sp>
        <p:nvSpPr>
          <p:cNvPr id="4" name="TextBox 3">
            <a:extLst>
              <a:ext uri="{FF2B5EF4-FFF2-40B4-BE49-F238E27FC236}">
                <a16:creationId xmlns:a16="http://schemas.microsoft.com/office/drawing/2014/main" id="{261D88D0-0AEE-BE37-257F-0B5C68FB5C5F}"/>
              </a:ext>
            </a:extLst>
          </p:cNvPr>
          <p:cNvSpPr txBox="1"/>
          <p:nvPr/>
        </p:nvSpPr>
        <p:spPr>
          <a:xfrm>
            <a:off x="778477" y="1462106"/>
            <a:ext cx="6215448" cy="4524315"/>
          </a:xfrm>
          <a:prstGeom prst="rect">
            <a:avLst/>
          </a:prstGeom>
          <a:noFill/>
        </p:spPr>
        <p:txBody>
          <a:bodyPr wrap="square" rtlCol="0">
            <a:spAutoFit/>
          </a:bodyPr>
          <a:lstStyle/>
          <a:p>
            <a:pPr lvl="0"/>
            <a:endParaRPr lang="en-GB" dirty="0">
              <a:latin typeface="Garamond" panose="02020404030301010803" pitchFamily="18" charset="0"/>
              <a:ea typeface="Calibri" panose="020F0502020204030204" pitchFamily="34" charset="0"/>
              <a:cs typeface="Times New Roman" panose="02020603050405020304" pitchFamily="18" charset="0"/>
            </a:endParaRPr>
          </a:p>
          <a:p>
            <a:pPr lvl="0"/>
            <a:r>
              <a:rPr lang="en-GB" dirty="0">
                <a:effectLst/>
                <a:latin typeface="Garamond" panose="02020404030301010803" pitchFamily="18" charset="0"/>
                <a:ea typeface="Calibri" panose="020F0502020204030204" pitchFamily="34" charset="0"/>
                <a:cs typeface="Times New Roman" panose="02020603050405020304" pitchFamily="18" charset="0"/>
              </a:rPr>
              <a:t>Developments since our AGM:</a:t>
            </a:r>
          </a:p>
          <a:p>
            <a:pPr lvl="0"/>
            <a:endParaRPr lang="en-GB" dirty="0">
              <a:latin typeface="Garamond" panose="02020404030301010803" pitchFamily="18" charset="0"/>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pPr>
            <a:r>
              <a:rPr lang="en-GB" dirty="0">
                <a:effectLst/>
                <a:latin typeface="Garamond" panose="02020404030301010803" pitchFamily="18" charset="0"/>
                <a:ea typeface="Calibri" panose="020F0502020204030204" pitchFamily="34" charset="0"/>
                <a:cs typeface="Times New Roman" panose="02020603050405020304" pitchFamily="18" charset="0"/>
              </a:rPr>
              <a:t>Planning Applications Committee Meeting on 19</a:t>
            </a:r>
            <a:r>
              <a:rPr lang="en-GB" baseline="30000" dirty="0">
                <a:effectLst/>
                <a:latin typeface="Garamond" panose="02020404030301010803" pitchFamily="18" charset="0"/>
                <a:ea typeface="Calibri" panose="020F0502020204030204" pitchFamily="34" charset="0"/>
                <a:cs typeface="Times New Roman" panose="02020603050405020304" pitchFamily="18" charset="0"/>
              </a:rPr>
              <a:t>th</a:t>
            </a:r>
            <a:r>
              <a:rPr lang="en-GB" dirty="0">
                <a:effectLst/>
                <a:latin typeface="Garamond" panose="02020404030301010803" pitchFamily="18" charset="0"/>
                <a:ea typeface="Calibri" panose="020F0502020204030204" pitchFamily="34" charset="0"/>
                <a:cs typeface="Times New Roman" panose="02020603050405020304" pitchFamily="18" charset="0"/>
              </a:rPr>
              <a:t> December rejected analysis of RBKC officers and agreed there was a breach of planning controls</a:t>
            </a:r>
          </a:p>
          <a:p>
            <a:pPr marL="285750" lvl="0" indent="-285750">
              <a:buFont typeface="Arial" panose="020B0604020202020204" pitchFamily="34" charset="0"/>
              <a:buChar char="•"/>
            </a:pPr>
            <a:endParaRPr lang="en-GB" dirty="0">
              <a:latin typeface="Garamond" panose="02020404030301010803" pitchFamily="18" charset="0"/>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pPr>
            <a:r>
              <a:rPr lang="en-GB" dirty="0">
                <a:effectLst/>
                <a:latin typeface="Garamond" panose="02020404030301010803" pitchFamily="18" charset="0"/>
                <a:ea typeface="Calibri" panose="020F0502020204030204" pitchFamily="34" charset="0"/>
                <a:cs typeface="Times New Roman" panose="02020603050405020304" pitchFamily="18" charset="0"/>
              </a:rPr>
              <a:t>Full Council meeting on 31</a:t>
            </a:r>
            <a:r>
              <a:rPr lang="en-GB" baseline="30000" dirty="0">
                <a:effectLst/>
                <a:latin typeface="Garamond" panose="02020404030301010803" pitchFamily="18" charset="0"/>
                <a:ea typeface="Calibri" panose="020F0502020204030204" pitchFamily="34" charset="0"/>
                <a:cs typeface="Times New Roman" panose="02020603050405020304" pitchFamily="18" charset="0"/>
              </a:rPr>
              <a:t>st</a:t>
            </a:r>
            <a:r>
              <a:rPr lang="en-GB" dirty="0">
                <a:effectLst/>
                <a:latin typeface="Garamond" panose="02020404030301010803" pitchFamily="18" charset="0"/>
                <a:ea typeface="Calibri" panose="020F0502020204030204" pitchFamily="34" charset="0"/>
                <a:cs typeface="Times New Roman" panose="02020603050405020304" pitchFamily="18" charset="0"/>
              </a:rPr>
              <a:t> January approved Ward Councillors resolution to </a:t>
            </a:r>
            <a:r>
              <a:rPr lang="en-GB" b="0" i="0" u="none" strike="noStrike" dirty="0">
                <a:solidFill>
                  <a:srgbClr val="000000"/>
                </a:solidFill>
                <a:effectLst/>
                <a:latin typeface="Garamond" panose="02020404030301010803" pitchFamily="18" charset="0"/>
              </a:rPr>
              <a:t>to complete the River Thames Conservation Area Management Plan</a:t>
            </a:r>
            <a:r>
              <a:rPr lang="en-GB" dirty="0">
                <a:effectLst/>
                <a:latin typeface="Garamond" panose="02020404030301010803" pitchFamily="18" charset="0"/>
                <a:ea typeface="Calibri" panose="020F0502020204030204" pitchFamily="34" charset="0"/>
                <a:cs typeface="Times New Roman" panose="02020603050405020304" pitchFamily="18" charset="0"/>
              </a:rPr>
              <a:t> </a:t>
            </a:r>
          </a:p>
          <a:p>
            <a:pPr marL="285750" lvl="0" indent="-285750">
              <a:buFont typeface="Arial" panose="020B0604020202020204" pitchFamily="34" charset="0"/>
              <a:buChar char="•"/>
            </a:pPr>
            <a:endParaRPr lang="en-GB" dirty="0">
              <a:latin typeface="Garamond" panose="02020404030301010803" pitchFamily="18" charset="0"/>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pPr>
            <a:r>
              <a:rPr lang="en-GB" dirty="0">
                <a:effectLst/>
                <a:latin typeface="Garamond" panose="02020404030301010803" pitchFamily="18" charset="0"/>
                <a:ea typeface="Calibri" panose="020F0502020204030204" pitchFamily="34" charset="0"/>
                <a:cs typeface="Times New Roman" panose="02020603050405020304" pitchFamily="18" charset="0"/>
              </a:rPr>
              <a:t>Planning Applications Committee scheduled for 27</a:t>
            </a:r>
            <a:r>
              <a:rPr lang="en-GB" baseline="30000" dirty="0">
                <a:effectLst/>
                <a:latin typeface="Garamond" panose="02020404030301010803" pitchFamily="18" charset="0"/>
                <a:ea typeface="Calibri" panose="020F0502020204030204" pitchFamily="34" charset="0"/>
                <a:cs typeface="Times New Roman" panose="02020603050405020304" pitchFamily="18" charset="0"/>
              </a:rPr>
              <a:t>th</a:t>
            </a:r>
            <a:r>
              <a:rPr lang="en-GB" dirty="0">
                <a:effectLst/>
                <a:latin typeface="Garamond" panose="02020404030301010803" pitchFamily="18" charset="0"/>
                <a:ea typeface="Calibri" panose="020F0502020204030204" pitchFamily="34" charset="0"/>
                <a:cs typeface="Times New Roman" panose="02020603050405020304" pitchFamily="18" charset="0"/>
              </a:rPr>
              <a:t> February to consider RBKC officers’ further paper arguing there is still no basis for planning enforcement. </a:t>
            </a:r>
            <a:br>
              <a:rPr lang="en-GB" dirty="0">
                <a:effectLst/>
                <a:latin typeface="Garamond" panose="02020404030301010803" pitchFamily="18" charset="0"/>
                <a:ea typeface="Calibri" panose="020F0502020204030204" pitchFamily="34" charset="0"/>
                <a:cs typeface="Times New Roman" panose="02020603050405020304" pitchFamily="18" charset="0"/>
              </a:rPr>
            </a:br>
            <a:endParaRPr lang="en-GB" dirty="0">
              <a:effectLst/>
              <a:latin typeface="Garamond" panose="02020404030301010803"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894518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482E2F-5497-4350-A1DB-5F4004B44B5F}"/>
              </a:ext>
            </a:extLst>
          </p:cNvPr>
          <p:cNvSpPr txBox="1"/>
          <p:nvPr/>
        </p:nvSpPr>
        <p:spPr>
          <a:xfrm>
            <a:off x="578069" y="115614"/>
            <a:ext cx="11130455" cy="6247864"/>
          </a:xfrm>
          <a:prstGeom prst="rect">
            <a:avLst/>
          </a:prstGeom>
          <a:noFill/>
        </p:spPr>
        <p:txBody>
          <a:bodyPr wrap="square" rtlCol="0">
            <a:spAutoFit/>
          </a:bodyPr>
          <a:lstStyle/>
          <a:p>
            <a:r>
              <a:rPr lang="en-US" sz="1600" b="1" dirty="0"/>
              <a:t>Draft Lots Road Neighbourhood Forum Resolution </a:t>
            </a:r>
          </a:p>
          <a:p>
            <a:endParaRPr lang="en-GB" sz="1600" dirty="0"/>
          </a:p>
          <a:p>
            <a:r>
              <a:rPr lang="en-US" sz="1600" dirty="0"/>
              <a:t>‘The Lots Road Neighbourhood Forum believes that RBKC officers in their Report S20 ENF/23/05465 are wrong in matters of fact and judgement.  Among the most egregious errors:</a:t>
            </a:r>
          </a:p>
          <a:p>
            <a:endParaRPr lang="en-US" sz="1600" dirty="0"/>
          </a:p>
          <a:p>
            <a:r>
              <a:rPr lang="en-US" sz="1600" dirty="0"/>
              <a:t>Officers base their evaluation (Section 8) on their repeated assertion that the three boats in question are ‘not excessively large’ or out of character with other vessels on the mooring. Yet it is admitted that these boats are several metres longer than the next largest boats. They are also wider than the next largest boats, twice the volume of most of the boats of the mooring and each split into two apartments unlike the other boats on the mooring. These facts, along with the views of residents on the unacceptable intrusion into the visual amenity of the Conservation Area, do not support the officers’ evaluation.</a:t>
            </a:r>
          </a:p>
          <a:p>
            <a:endParaRPr lang="en-US" sz="1600" dirty="0"/>
          </a:p>
          <a:p>
            <a:r>
              <a:rPr lang="en-US" sz="1600" dirty="0"/>
              <a:t>Officers argue that intensification created by these new apartment boats, with the addition of up to 24 new car parking permits and 24 new motorcycle permits, is unlikely to have a significant impact on traffic congestion and on street parking.  The officers offer no traffic study to support this conclusion, a claim which runs contrary to the clear views of residents that such intensification would add  significantly to the congestion of a highly constrained part of the borough. </a:t>
            </a:r>
          </a:p>
          <a:p>
            <a:endParaRPr lang="en-US" sz="1600" dirty="0"/>
          </a:p>
          <a:p>
            <a:r>
              <a:rPr lang="en-US" sz="1600" dirty="0"/>
              <a:t>Lastly, at Section 5.6 officers claim to have considered the views expressed by residents in their assessment of whether enforcement action should be taken, yet they show no evidence of how these views have been addressed and their judgements at every point contradict the views and concerns of the local community. </a:t>
            </a:r>
          </a:p>
          <a:p>
            <a:endParaRPr lang="en-US" sz="1600" dirty="0"/>
          </a:p>
          <a:p>
            <a:r>
              <a:rPr lang="en-US" sz="1600" dirty="0"/>
              <a:t>In light of the above, the Lots Road Neighbourhood Forum calls on members of the RBKC Planning Applications Committee (PAC) to reject the views of RBKC officers and to order immediate enforcement to remedy the breach of planning control unanimously resolved by the PAC at its meeting held on 19</a:t>
            </a:r>
            <a:r>
              <a:rPr lang="en-US" sz="1600" baseline="30000" dirty="0"/>
              <a:t>th</a:t>
            </a:r>
            <a:r>
              <a:rPr lang="en-US" sz="1600" dirty="0"/>
              <a:t> December 2023 and supported unanimously by the Full Council at its meeting held on 31</a:t>
            </a:r>
            <a:r>
              <a:rPr lang="en-US" sz="1600" baseline="30000" dirty="0"/>
              <a:t>st</a:t>
            </a:r>
            <a:r>
              <a:rPr lang="en-US" sz="1600" dirty="0"/>
              <a:t> January 2024 when it resolved</a:t>
            </a:r>
            <a:r>
              <a:rPr lang="en-GB" sz="1600" b="0" i="0" u="none" strike="noStrike" dirty="0">
                <a:solidFill>
                  <a:srgbClr val="000000"/>
                </a:solidFill>
                <a:effectLst/>
              </a:rPr>
              <a:t> urgently to complete work on the River Thames Conservation Area Management Plan to protect Chelsea Riverside Ward further from overdevelopment along the Chelsea foreshore</a:t>
            </a:r>
            <a:r>
              <a:rPr lang="en-US" sz="1600" dirty="0"/>
              <a:t>.’ </a:t>
            </a:r>
          </a:p>
        </p:txBody>
      </p:sp>
    </p:spTree>
    <p:extLst>
      <p:ext uri="{BB962C8B-B14F-4D97-AF65-F5344CB8AC3E}">
        <p14:creationId xmlns:p14="http://schemas.microsoft.com/office/powerpoint/2010/main" val="2341029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470CB2-8681-0ED8-348D-5DB864424D48}"/>
              </a:ext>
            </a:extLst>
          </p:cNvPr>
          <p:cNvSpPr txBox="1"/>
          <p:nvPr/>
        </p:nvSpPr>
        <p:spPr>
          <a:xfrm>
            <a:off x="1069499" y="716693"/>
            <a:ext cx="9808708" cy="584775"/>
          </a:xfrm>
          <a:prstGeom prst="rect">
            <a:avLst/>
          </a:prstGeom>
          <a:noFill/>
        </p:spPr>
        <p:txBody>
          <a:bodyPr wrap="square" rtlCol="0">
            <a:spAutoFit/>
          </a:bodyPr>
          <a:lstStyle/>
          <a:p>
            <a:r>
              <a:rPr lang="en-GB" sz="3200" b="1" dirty="0">
                <a:solidFill>
                  <a:srgbClr val="000000"/>
                </a:solidFill>
                <a:effectLst/>
                <a:latin typeface="Garamond" panose="02020404030301010803" pitchFamily="18" charset="0"/>
              </a:rPr>
              <a:t>8. NCIL applications</a:t>
            </a:r>
            <a:r>
              <a:rPr lang="en-GB" sz="3200" b="1" dirty="0">
                <a:effectLst/>
                <a:latin typeface="Garamond" panose="02020404030301010803" pitchFamily="18" charset="0"/>
              </a:rPr>
              <a:t> and other local initiatives</a:t>
            </a:r>
            <a:endParaRPr lang="en-US" sz="3200" b="1" dirty="0">
              <a:latin typeface="Garamond" panose="02020404030301010803"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4B8012F0-CE70-8469-E0ED-F9327D363DF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08165" y="1728991"/>
            <a:ext cx="2967211" cy="4128111"/>
          </a:xfrm>
          <a:prstGeom prst="rect">
            <a:avLst/>
          </a:prstGeom>
        </p:spPr>
      </p:pic>
      <p:sp>
        <p:nvSpPr>
          <p:cNvPr id="4" name="TextBox 3">
            <a:extLst>
              <a:ext uri="{FF2B5EF4-FFF2-40B4-BE49-F238E27FC236}">
                <a16:creationId xmlns:a16="http://schemas.microsoft.com/office/drawing/2014/main" id="{00F7895C-0C61-B45C-9165-D46ED7BCE91E}"/>
              </a:ext>
            </a:extLst>
          </p:cNvPr>
          <p:cNvSpPr txBox="1"/>
          <p:nvPr/>
        </p:nvSpPr>
        <p:spPr>
          <a:xfrm>
            <a:off x="6623222" y="6079524"/>
            <a:ext cx="4581511" cy="400110"/>
          </a:xfrm>
          <a:prstGeom prst="rect">
            <a:avLst/>
          </a:prstGeom>
          <a:noFill/>
        </p:spPr>
        <p:txBody>
          <a:bodyPr wrap="none" rtlCol="0">
            <a:spAutoFit/>
          </a:bodyPr>
          <a:lstStyle/>
          <a:p>
            <a:r>
              <a:rPr lang="en-US" sz="2000" dirty="0">
                <a:latin typeface="Garamond" panose="02020404030301010803" pitchFamily="18" charset="0"/>
              </a:rPr>
              <a:t>Acoustic Camera still waiting for installation</a:t>
            </a:r>
          </a:p>
        </p:txBody>
      </p:sp>
      <p:pic>
        <p:nvPicPr>
          <p:cNvPr id="6" name="Picture 5">
            <a:extLst>
              <a:ext uri="{FF2B5EF4-FFF2-40B4-BE49-F238E27FC236}">
                <a16:creationId xmlns:a16="http://schemas.microsoft.com/office/drawing/2014/main" id="{ECC3B4E6-B8B3-86F2-08ED-7CD71FB8C5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16624" y="1728991"/>
            <a:ext cx="3096084" cy="4128111"/>
          </a:xfrm>
          <a:prstGeom prst="rect">
            <a:avLst/>
          </a:prstGeom>
        </p:spPr>
      </p:pic>
      <p:sp>
        <p:nvSpPr>
          <p:cNvPr id="7" name="TextBox 6">
            <a:extLst>
              <a:ext uri="{FF2B5EF4-FFF2-40B4-BE49-F238E27FC236}">
                <a16:creationId xmlns:a16="http://schemas.microsoft.com/office/drawing/2014/main" id="{E22AF59F-2BC4-0C84-F597-373F634C348B}"/>
              </a:ext>
            </a:extLst>
          </p:cNvPr>
          <p:cNvSpPr txBox="1"/>
          <p:nvPr/>
        </p:nvSpPr>
        <p:spPr>
          <a:xfrm>
            <a:off x="1346886" y="6079524"/>
            <a:ext cx="4878814" cy="400110"/>
          </a:xfrm>
          <a:prstGeom prst="rect">
            <a:avLst/>
          </a:prstGeom>
          <a:noFill/>
        </p:spPr>
        <p:txBody>
          <a:bodyPr wrap="square" rtlCol="0">
            <a:spAutoFit/>
          </a:bodyPr>
          <a:lstStyle/>
          <a:p>
            <a:r>
              <a:rPr lang="en-US" sz="2000" dirty="0">
                <a:latin typeface="Garamond" panose="02020404030301010803" pitchFamily="18" charset="0"/>
              </a:rPr>
              <a:t>First CCTV camera installed in </a:t>
            </a:r>
            <a:r>
              <a:rPr lang="en-US" sz="2000" dirty="0" err="1">
                <a:latin typeface="Garamond" panose="02020404030301010803" pitchFamily="18" charset="0"/>
              </a:rPr>
              <a:t>Tadema</a:t>
            </a:r>
            <a:r>
              <a:rPr lang="en-US" sz="2000" dirty="0">
                <a:latin typeface="Garamond" panose="02020404030301010803" pitchFamily="18" charset="0"/>
              </a:rPr>
              <a:t> Road</a:t>
            </a:r>
          </a:p>
        </p:txBody>
      </p:sp>
    </p:spTree>
    <p:extLst>
      <p:ext uri="{BB962C8B-B14F-4D97-AF65-F5344CB8AC3E}">
        <p14:creationId xmlns:p14="http://schemas.microsoft.com/office/powerpoint/2010/main" val="1174144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B4BFED-CAC6-36DA-E394-83FE0D566F1A}"/>
              </a:ext>
            </a:extLst>
          </p:cNvPr>
          <p:cNvSpPr txBox="1"/>
          <p:nvPr/>
        </p:nvSpPr>
        <p:spPr>
          <a:xfrm>
            <a:off x="578069" y="609600"/>
            <a:ext cx="10247586" cy="1477328"/>
          </a:xfrm>
          <a:prstGeom prst="rect">
            <a:avLst/>
          </a:prstGeom>
          <a:noFill/>
        </p:spPr>
        <p:txBody>
          <a:bodyPr wrap="square" rtlCol="0">
            <a:spAutoFit/>
          </a:bodyPr>
          <a:lstStyle/>
          <a:p>
            <a:pPr algn="l"/>
            <a:r>
              <a:rPr lang="en-GB" b="1" i="0" u="none" strike="noStrike">
                <a:solidFill>
                  <a:srgbClr val="002625"/>
                </a:solidFill>
                <a:effectLst/>
                <a:latin typeface="Garamond" panose="02020404030301010803" pitchFamily="18" charset="0"/>
              </a:rPr>
              <a:t>Neighbourhood Community Infrastructure Levy (NCIL)</a:t>
            </a:r>
          </a:p>
          <a:p>
            <a:pPr algn="l"/>
            <a:endParaRPr lang="en-GB" b="0" i="0" u="none" strike="noStrike">
              <a:solidFill>
                <a:srgbClr val="304E4E"/>
              </a:solidFill>
              <a:effectLst/>
              <a:latin typeface="Garamond" panose="02020404030301010803" pitchFamily="18" charset="0"/>
            </a:endParaRPr>
          </a:p>
          <a:p>
            <a:pPr algn="l"/>
            <a:r>
              <a:rPr lang="en-GB" b="0" i="0" u="none" strike="noStrike">
                <a:solidFill>
                  <a:srgbClr val="304E4E"/>
                </a:solidFill>
                <a:effectLst/>
                <a:latin typeface="Garamond" panose="02020404030301010803" pitchFamily="18" charset="0"/>
              </a:rPr>
              <a:t>Funding is available to spend on local infrastructure priorities. £3.52mn is available across RBKC as of January 2024 for funding in Round 5.</a:t>
            </a:r>
          </a:p>
          <a:p>
            <a:endParaRPr lang="en-US"/>
          </a:p>
        </p:txBody>
      </p:sp>
      <p:pic>
        <p:nvPicPr>
          <p:cNvPr id="3" name="Picture 2">
            <a:extLst>
              <a:ext uri="{FF2B5EF4-FFF2-40B4-BE49-F238E27FC236}">
                <a16:creationId xmlns:a16="http://schemas.microsoft.com/office/drawing/2014/main" id="{EA6555FE-9582-B106-5AC1-FB006E5EEF12}"/>
              </a:ext>
            </a:extLst>
          </p:cNvPr>
          <p:cNvPicPr>
            <a:picLocks noChangeAspect="1"/>
          </p:cNvPicPr>
          <p:nvPr/>
        </p:nvPicPr>
        <p:blipFill>
          <a:blip r:embed="rId2"/>
          <a:stretch>
            <a:fillRect/>
          </a:stretch>
        </p:blipFill>
        <p:spPr>
          <a:xfrm>
            <a:off x="5917324" y="1928853"/>
            <a:ext cx="5160579" cy="4618161"/>
          </a:xfrm>
          <a:prstGeom prst="rect">
            <a:avLst/>
          </a:prstGeom>
        </p:spPr>
      </p:pic>
      <p:pic>
        <p:nvPicPr>
          <p:cNvPr id="4" name="Picture 3">
            <a:extLst>
              <a:ext uri="{FF2B5EF4-FFF2-40B4-BE49-F238E27FC236}">
                <a16:creationId xmlns:a16="http://schemas.microsoft.com/office/drawing/2014/main" id="{0CEF0B5D-6ADE-CC5A-8E53-7DF723B385C1}"/>
              </a:ext>
            </a:extLst>
          </p:cNvPr>
          <p:cNvPicPr>
            <a:picLocks noChangeAspect="1"/>
          </p:cNvPicPr>
          <p:nvPr/>
        </p:nvPicPr>
        <p:blipFill>
          <a:blip r:embed="rId3"/>
          <a:stretch>
            <a:fillRect/>
          </a:stretch>
        </p:blipFill>
        <p:spPr>
          <a:xfrm>
            <a:off x="578069" y="1875440"/>
            <a:ext cx="4628782" cy="4551636"/>
          </a:xfrm>
          <a:prstGeom prst="rect">
            <a:avLst/>
          </a:prstGeom>
        </p:spPr>
      </p:pic>
    </p:spTree>
    <p:extLst>
      <p:ext uri="{BB962C8B-B14F-4D97-AF65-F5344CB8AC3E}">
        <p14:creationId xmlns:p14="http://schemas.microsoft.com/office/powerpoint/2010/main" val="353483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EDE734-C101-2C48-9FF5-51A1B2EB96D4}"/>
              </a:ext>
            </a:extLst>
          </p:cNvPr>
          <p:cNvSpPr txBox="1"/>
          <p:nvPr/>
        </p:nvSpPr>
        <p:spPr>
          <a:xfrm>
            <a:off x="1210963" y="1013254"/>
            <a:ext cx="6982809" cy="861774"/>
          </a:xfrm>
          <a:prstGeom prst="rect">
            <a:avLst/>
          </a:prstGeom>
          <a:noFill/>
        </p:spPr>
        <p:txBody>
          <a:bodyPr wrap="none" rtlCol="0">
            <a:spAutoFit/>
          </a:bodyPr>
          <a:lstStyle/>
          <a:p>
            <a:r>
              <a:rPr lang="en-GB" sz="3200" b="1">
                <a:latin typeface="Garamond" panose="02020404030301010803" pitchFamily="18" charset="0"/>
              </a:rPr>
              <a:t>9</a:t>
            </a:r>
            <a:r>
              <a:rPr lang="en-GB" sz="3200" b="1">
                <a:effectLst/>
                <a:latin typeface="Garamond" panose="02020404030301010803" pitchFamily="18" charset="0"/>
              </a:rPr>
              <a:t>. A.O.B. and dates of future meetings </a:t>
            </a:r>
          </a:p>
          <a:p>
            <a:endParaRPr lang="en-US"/>
          </a:p>
        </p:txBody>
      </p:sp>
      <p:sp>
        <p:nvSpPr>
          <p:cNvPr id="3" name="TextBox 2">
            <a:extLst>
              <a:ext uri="{FF2B5EF4-FFF2-40B4-BE49-F238E27FC236}">
                <a16:creationId xmlns:a16="http://schemas.microsoft.com/office/drawing/2014/main" id="{26C2715C-3762-B951-F673-5BC88B031D0C}"/>
              </a:ext>
            </a:extLst>
          </p:cNvPr>
          <p:cNvSpPr txBox="1"/>
          <p:nvPr/>
        </p:nvSpPr>
        <p:spPr>
          <a:xfrm>
            <a:off x="1495167" y="2187146"/>
            <a:ext cx="8731399" cy="2862322"/>
          </a:xfrm>
          <a:prstGeom prst="rect">
            <a:avLst/>
          </a:prstGeom>
          <a:noFill/>
        </p:spPr>
        <p:txBody>
          <a:bodyPr wrap="square" rtlCol="0">
            <a:spAutoFit/>
          </a:bodyPr>
          <a:lstStyle/>
          <a:p>
            <a:pPr algn="l"/>
            <a:r>
              <a:rPr lang="en-GB" sz="1800" b="0" i="0" u="none" strike="noStrike">
                <a:solidFill>
                  <a:srgbClr val="000000"/>
                </a:solidFill>
                <a:effectLst/>
                <a:latin typeface="Calibri" panose="020F0502020204030204" pitchFamily="34" charset="0"/>
              </a:rPr>
              <a:t> </a:t>
            </a:r>
          </a:p>
          <a:p>
            <a:pPr algn="l">
              <a:buFont typeface="Arial" panose="020B0604020202020204" pitchFamily="34" charset="0"/>
              <a:buChar char="•"/>
            </a:pPr>
            <a:r>
              <a:rPr lang="en-GB" sz="1800" b="1" i="0" u="none" strike="noStrike">
                <a:effectLst/>
                <a:latin typeface="Garamond" panose="02020404030301010803" pitchFamily="18" charset="0"/>
              </a:rPr>
              <a:t>Friday 22nd March - 5.30pm</a:t>
            </a:r>
            <a:r>
              <a:rPr lang="en-GB" sz="1800" b="0" i="0" u="none" strike="noStrike">
                <a:effectLst/>
                <a:latin typeface="Garamond" panose="02020404030301010803" pitchFamily="18" charset="0"/>
              </a:rPr>
              <a:t> - at which we will have </a:t>
            </a:r>
            <a:r>
              <a:rPr lang="en-GB" sz="1800" b="1" i="0" u="none" strike="noStrike">
                <a:effectLst/>
                <a:latin typeface="Garamond" panose="02020404030301010803" pitchFamily="18" charset="0"/>
              </a:rPr>
              <a:t>The Rt Hon Greg Hands MP</a:t>
            </a:r>
            <a:r>
              <a:rPr lang="en-GB" sz="1800" b="0" i="0" u="none" strike="noStrike">
                <a:effectLst/>
                <a:latin typeface="Garamond" panose="02020404030301010803" pitchFamily="18" charset="0"/>
              </a:rPr>
              <a:t>, our current MP who will be standing again at the next election</a:t>
            </a:r>
          </a:p>
          <a:p>
            <a:pPr algn="l"/>
            <a:endParaRPr lang="en-GB" sz="1800" b="0" i="0" u="none" strike="noStrike">
              <a:effectLst/>
              <a:latin typeface="Garamond" panose="02020404030301010803" pitchFamily="18" charset="0"/>
            </a:endParaRPr>
          </a:p>
          <a:p>
            <a:pPr algn="l">
              <a:buFont typeface="Arial" panose="020B0604020202020204" pitchFamily="34" charset="0"/>
              <a:buChar char="•"/>
            </a:pPr>
            <a:r>
              <a:rPr lang="en-GB" sz="1800" b="1" i="0" u="none" strike="noStrike">
                <a:effectLst/>
                <a:latin typeface="Garamond" panose="02020404030301010803" pitchFamily="18" charset="0"/>
              </a:rPr>
              <a:t>Wednesday 24th April - 5.30pm </a:t>
            </a:r>
            <a:r>
              <a:rPr lang="en-GB" sz="1800" b="0" i="0" u="none" strike="noStrike">
                <a:effectLst/>
                <a:latin typeface="Garamond" panose="02020404030301010803" pitchFamily="18" charset="0"/>
              </a:rPr>
              <a:t>at which we will have </a:t>
            </a:r>
            <a:r>
              <a:rPr lang="en-GB" sz="1800" b="1" i="0" u="none" strike="noStrike">
                <a:effectLst/>
                <a:latin typeface="Garamond" panose="02020404030301010803" pitchFamily="18" charset="0"/>
              </a:rPr>
              <a:t>Blaise </a:t>
            </a:r>
            <a:r>
              <a:rPr lang="en-GB" sz="1800" b="1" i="0" u="none" strike="noStrike" err="1">
                <a:effectLst/>
                <a:latin typeface="Garamond" panose="02020404030301010803" pitchFamily="18" charset="0"/>
              </a:rPr>
              <a:t>Baquiche</a:t>
            </a:r>
            <a:r>
              <a:rPr lang="en-GB" sz="1800" b="1" i="0" u="none" strike="noStrike">
                <a:effectLst/>
                <a:latin typeface="Garamond" panose="02020404030301010803" pitchFamily="18" charset="0"/>
              </a:rPr>
              <a:t>, our Liberal Democrat</a:t>
            </a:r>
            <a:r>
              <a:rPr lang="en-GB" sz="1800" b="0" i="0" u="none" strike="noStrike">
                <a:effectLst/>
                <a:latin typeface="Garamond" panose="02020404030301010803" pitchFamily="18" charset="0"/>
              </a:rPr>
              <a:t> parliamentary candidate</a:t>
            </a:r>
          </a:p>
          <a:p>
            <a:r>
              <a:rPr lang="en-GB" sz="2400" b="0" i="0" u="none" strike="noStrike">
                <a:solidFill>
                  <a:srgbClr val="000000"/>
                </a:solidFill>
                <a:effectLst/>
                <a:latin typeface="Garamond" panose="02020404030301010803" pitchFamily="18" charset="0"/>
              </a:rPr>
              <a:t>                        </a:t>
            </a:r>
            <a:br>
              <a:rPr lang="en-GB" sz="2400">
                <a:latin typeface="Garamond" panose="02020404030301010803" pitchFamily="18" charset="0"/>
              </a:rPr>
            </a:br>
            <a:br>
              <a:rPr lang="en-GB" sz="2400">
                <a:latin typeface="Garamond" panose="02020404030301010803" pitchFamily="18" charset="0"/>
              </a:rPr>
            </a:br>
            <a:r>
              <a:rPr lang="en-GB" sz="2400" b="0" i="0" u="none" strike="noStrike">
                <a:solidFill>
                  <a:srgbClr val="000000"/>
                </a:solidFill>
                <a:effectLst/>
                <a:latin typeface="Garamond" panose="02020404030301010803" pitchFamily="18" charset="0"/>
              </a:rPr>
              <a:t> </a:t>
            </a:r>
            <a:r>
              <a:rPr lang="en-GB" b="0" i="0" u="none" strike="noStrike">
                <a:solidFill>
                  <a:srgbClr val="000000"/>
                </a:solidFill>
                <a:effectLst/>
                <a:latin typeface="Garamond" panose="02020404030301010803" pitchFamily="18" charset="0"/>
              </a:rPr>
              <a:t>       </a:t>
            </a:r>
            <a:r>
              <a:rPr lang="en-GB" b="0" i="0" u="none" strike="noStrike">
                <a:solidFill>
                  <a:srgbClr val="000000"/>
                </a:solidFill>
                <a:effectLst/>
                <a:latin typeface="Helvetica" pitchFamily="2" charset="0"/>
              </a:rPr>
              <a:t>        </a:t>
            </a:r>
            <a:endParaRPr lang="en-US"/>
          </a:p>
        </p:txBody>
      </p:sp>
    </p:spTree>
    <p:extLst>
      <p:ext uri="{BB962C8B-B14F-4D97-AF65-F5344CB8AC3E}">
        <p14:creationId xmlns:p14="http://schemas.microsoft.com/office/powerpoint/2010/main" val="3505215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DB0539-5870-49D3-F0F7-5189AB2D5149}"/>
              </a:ext>
            </a:extLst>
          </p:cNvPr>
          <p:cNvSpPr txBox="1"/>
          <p:nvPr/>
        </p:nvSpPr>
        <p:spPr>
          <a:xfrm>
            <a:off x="714703" y="430924"/>
            <a:ext cx="11193518" cy="5601533"/>
          </a:xfrm>
          <a:prstGeom prst="rect">
            <a:avLst/>
          </a:prstGeom>
          <a:noFill/>
        </p:spPr>
        <p:txBody>
          <a:bodyPr wrap="square" rtlCol="0">
            <a:spAutoFit/>
          </a:bodyPr>
          <a:lstStyle/>
          <a:p>
            <a:r>
              <a:rPr lang="en-GB" sz="3200" b="1" dirty="0">
                <a:effectLst/>
                <a:latin typeface="Garamond" panose="02020404030301010803" pitchFamily="18" charset="0"/>
              </a:rPr>
              <a:t>Agenda </a:t>
            </a:r>
            <a:endParaRPr lang="en-GB" sz="2800" b="1" dirty="0">
              <a:effectLst/>
              <a:latin typeface="Garamond" panose="02020404030301010803" pitchFamily="18" charset="0"/>
            </a:endParaRPr>
          </a:p>
          <a:p>
            <a:endParaRPr lang="en-GB" sz="2800" dirty="0"/>
          </a:p>
          <a:p>
            <a:pPr>
              <a:buFont typeface="+mj-lt"/>
              <a:buAutoNum type="arabicPeriod"/>
            </a:pPr>
            <a:r>
              <a:rPr lang="en-GB" sz="2800" dirty="0">
                <a:effectLst/>
                <a:latin typeface="Garamond" panose="02020404030301010803" pitchFamily="18" charset="0"/>
              </a:rPr>
              <a:t> Apologies for absence, matters arising and adoption of agenda. </a:t>
            </a:r>
          </a:p>
          <a:p>
            <a:pPr>
              <a:buFont typeface="+mj-lt"/>
              <a:buAutoNum type="arabicPeriod"/>
            </a:pPr>
            <a:r>
              <a:rPr lang="en-GB" sz="2800" dirty="0">
                <a:effectLst/>
                <a:latin typeface="Garamond" panose="02020404030301010803" pitchFamily="18" charset="0"/>
              </a:rPr>
              <a:t> Chair’s Introduction</a:t>
            </a:r>
          </a:p>
          <a:p>
            <a:pPr>
              <a:buFont typeface="+mj-lt"/>
              <a:buAutoNum type="arabicPeriod"/>
            </a:pPr>
            <a:r>
              <a:rPr lang="en-GB" sz="2800" dirty="0">
                <a:effectLst/>
                <a:latin typeface="Garamond" panose="02020404030301010803" pitchFamily="18" charset="0"/>
              </a:rPr>
              <a:t> Lots Road South Development </a:t>
            </a:r>
            <a:endParaRPr lang="en-GB" sz="2800" dirty="0">
              <a:latin typeface="Garamond" panose="02020404030301010803" pitchFamily="18" charset="0"/>
            </a:endParaRPr>
          </a:p>
          <a:p>
            <a:pPr>
              <a:buFont typeface="+mj-lt"/>
              <a:buAutoNum type="arabicPeriod"/>
            </a:pPr>
            <a:r>
              <a:rPr lang="en-GB" sz="2800" dirty="0">
                <a:solidFill>
                  <a:srgbClr val="000000"/>
                </a:solidFill>
                <a:effectLst/>
                <a:latin typeface="Garamond" panose="02020404030301010803" pitchFamily="18" charset="0"/>
              </a:rPr>
              <a:t> Q&amp;A with Cllr Ben Coleman, Deputy Leader, Hammersmith &amp; Fulham Council </a:t>
            </a:r>
          </a:p>
          <a:p>
            <a:pPr>
              <a:buFont typeface="+mj-lt"/>
              <a:buAutoNum type="arabicPeriod"/>
            </a:pPr>
            <a:r>
              <a:rPr lang="en-GB" sz="2800" dirty="0">
                <a:solidFill>
                  <a:srgbClr val="000000"/>
                </a:solidFill>
                <a:effectLst/>
                <a:latin typeface="Garamond" panose="02020404030301010803" pitchFamily="18" charset="0"/>
              </a:rPr>
              <a:t> New Local Plan Review </a:t>
            </a:r>
          </a:p>
          <a:p>
            <a:pPr>
              <a:buFont typeface="+mj-lt"/>
              <a:buAutoNum type="arabicPeriod"/>
            </a:pPr>
            <a:r>
              <a:rPr lang="en-GB" sz="2800" dirty="0">
                <a:solidFill>
                  <a:srgbClr val="000000"/>
                </a:solidFill>
                <a:effectLst/>
                <a:latin typeface="Garamond" panose="02020404030301010803" pitchFamily="18" charset="0"/>
              </a:rPr>
              <a:t> Battersea Bridge Safety Works</a:t>
            </a:r>
            <a:endParaRPr lang="en-GB" sz="2800" dirty="0">
              <a:solidFill>
                <a:srgbClr val="000000"/>
              </a:solidFill>
              <a:latin typeface="Garamond" panose="02020404030301010803" pitchFamily="18" charset="0"/>
            </a:endParaRPr>
          </a:p>
          <a:p>
            <a:pPr>
              <a:buFont typeface="+mj-lt"/>
              <a:buAutoNum type="arabicPeriod"/>
            </a:pPr>
            <a:r>
              <a:rPr lang="en-GB" sz="2800" dirty="0">
                <a:effectLst/>
                <a:latin typeface="Garamond" panose="02020404030301010803" pitchFamily="18" charset="0"/>
              </a:rPr>
              <a:t> Plight of the Houseboats </a:t>
            </a:r>
          </a:p>
          <a:p>
            <a:pPr>
              <a:buFont typeface="+mj-lt"/>
              <a:buAutoNum type="arabicPeriod"/>
            </a:pPr>
            <a:r>
              <a:rPr lang="en-GB" sz="2800" dirty="0">
                <a:effectLst/>
                <a:latin typeface="Garamond" panose="02020404030301010803" pitchFamily="18" charset="0"/>
              </a:rPr>
              <a:t> </a:t>
            </a:r>
            <a:r>
              <a:rPr lang="en-GB" sz="2800" dirty="0">
                <a:solidFill>
                  <a:srgbClr val="000000"/>
                </a:solidFill>
                <a:effectLst/>
                <a:latin typeface="Garamond" panose="02020404030301010803" pitchFamily="18" charset="0"/>
              </a:rPr>
              <a:t>NCIL applications</a:t>
            </a:r>
            <a:r>
              <a:rPr lang="en-GB" sz="2800" dirty="0">
                <a:effectLst/>
                <a:latin typeface="Garamond" panose="02020404030301010803" pitchFamily="18" charset="0"/>
              </a:rPr>
              <a:t> and other local initiatives </a:t>
            </a:r>
          </a:p>
          <a:p>
            <a:pPr>
              <a:buFont typeface="+mj-lt"/>
              <a:buAutoNum type="arabicPeriod"/>
            </a:pPr>
            <a:r>
              <a:rPr lang="en-GB" sz="2800" dirty="0">
                <a:effectLst/>
                <a:latin typeface="Garamond" panose="02020404030301010803" pitchFamily="18" charset="0"/>
              </a:rPr>
              <a:t> A.O.B. and dates of future meetings </a:t>
            </a:r>
          </a:p>
          <a:p>
            <a:endParaRPr lang="en-US" dirty="0"/>
          </a:p>
        </p:txBody>
      </p:sp>
    </p:spTree>
    <p:extLst>
      <p:ext uri="{BB962C8B-B14F-4D97-AF65-F5344CB8AC3E}">
        <p14:creationId xmlns:p14="http://schemas.microsoft.com/office/powerpoint/2010/main" val="4210101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DD3978-1606-3023-2DF9-C45D51EE2D29}"/>
              </a:ext>
            </a:extLst>
          </p:cNvPr>
          <p:cNvSpPr txBox="1"/>
          <p:nvPr/>
        </p:nvSpPr>
        <p:spPr>
          <a:xfrm>
            <a:off x="872358" y="1093075"/>
            <a:ext cx="10741572" cy="738664"/>
          </a:xfrm>
          <a:prstGeom prst="rect">
            <a:avLst/>
          </a:prstGeom>
          <a:noFill/>
        </p:spPr>
        <p:txBody>
          <a:bodyPr wrap="square" rtlCol="0">
            <a:spAutoFit/>
          </a:bodyPr>
          <a:lstStyle/>
          <a:p>
            <a:endParaRPr lang="en-GB" dirty="0">
              <a:latin typeface="Garamond" panose="02020404030301010803" pitchFamily="18" charset="0"/>
            </a:endParaRPr>
          </a:p>
          <a:p>
            <a:endParaRPr lang="en-US" sz="2400" dirty="0"/>
          </a:p>
        </p:txBody>
      </p:sp>
      <p:sp>
        <p:nvSpPr>
          <p:cNvPr id="2" name="TextBox 1">
            <a:extLst>
              <a:ext uri="{FF2B5EF4-FFF2-40B4-BE49-F238E27FC236}">
                <a16:creationId xmlns:a16="http://schemas.microsoft.com/office/drawing/2014/main" id="{85211697-96C8-69FB-58F6-CD3D36D3C475}"/>
              </a:ext>
            </a:extLst>
          </p:cNvPr>
          <p:cNvSpPr txBox="1"/>
          <p:nvPr/>
        </p:nvSpPr>
        <p:spPr>
          <a:xfrm>
            <a:off x="1240220" y="2967335"/>
            <a:ext cx="6695089" cy="861774"/>
          </a:xfrm>
          <a:prstGeom prst="rect">
            <a:avLst/>
          </a:prstGeom>
          <a:noFill/>
        </p:spPr>
        <p:txBody>
          <a:bodyPr wrap="square" rtlCol="0">
            <a:spAutoFit/>
          </a:bodyPr>
          <a:lstStyle/>
          <a:p>
            <a:r>
              <a:rPr lang="en-GB" sz="3200" b="1" dirty="0">
                <a:effectLst/>
                <a:latin typeface="Garamond" panose="02020404030301010803" pitchFamily="18" charset="0"/>
              </a:rPr>
              <a:t>2. Chair’s Introduction</a:t>
            </a:r>
          </a:p>
          <a:p>
            <a:endParaRPr lang="en-US" dirty="0"/>
          </a:p>
        </p:txBody>
      </p:sp>
    </p:spTree>
    <p:extLst>
      <p:ext uri="{BB962C8B-B14F-4D97-AF65-F5344CB8AC3E}">
        <p14:creationId xmlns:p14="http://schemas.microsoft.com/office/powerpoint/2010/main" val="1606080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09ABF-06BB-3661-7418-3D9E6D375E11}"/>
              </a:ext>
            </a:extLst>
          </p:cNvPr>
          <p:cNvSpPr>
            <a:spLocks noGrp="1"/>
          </p:cNvSpPr>
          <p:nvPr>
            <p:ph type="ctrTitle"/>
          </p:nvPr>
        </p:nvSpPr>
        <p:spPr>
          <a:xfrm>
            <a:off x="1606378" y="2191408"/>
            <a:ext cx="9061622" cy="2191405"/>
          </a:xfrm>
        </p:spPr>
        <p:txBody>
          <a:bodyPr>
            <a:normAutofit/>
          </a:bodyPr>
          <a:lstStyle/>
          <a:p>
            <a:endParaRPr lang="en-US" sz="3200" dirty="0">
              <a:latin typeface="Garamond" panose="02020404030301010803" pitchFamily="18" charset="0"/>
            </a:endParaRPr>
          </a:p>
        </p:txBody>
      </p:sp>
      <p:sp>
        <p:nvSpPr>
          <p:cNvPr id="3" name="Subtitle 2">
            <a:extLst>
              <a:ext uri="{FF2B5EF4-FFF2-40B4-BE49-F238E27FC236}">
                <a16:creationId xmlns:a16="http://schemas.microsoft.com/office/drawing/2014/main" id="{B7E9D2F9-1961-9373-EA26-7763829E4C39}"/>
              </a:ext>
            </a:extLst>
          </p:cNvPr>
          <p:cNvSpPr>
            <a:spLocks noGrp="1"/>
          </p:cNvSpPr>
          <p:nvPr>
            <p:ph type="subTitle" idx="1"/>
          </p:nvPr>
        </p:nvSpPr>
        <p:spPr>
          <a:xfrm>
            <a:off x="3121572" y="4666592"/>
            <a:ext cx="5496910" cy="1069045"/>
          </a:xfrm>
        </p:spPr>
        <p:txBody>
          <a:bodyPr>
            <a:normAutofit/>
          </a:bodyPr>
          <a:lstStyle/>
          <a:p>
            <a:endParaRPr lang="en-US" dirty="0"/>
          </a:p>
        </p:txBody>
      </p:sp>
      <p:sp>
        <p:nvSpPr>
          <p:cNvPr id="4" name="TextBox 3">
            <a:extLst>
              <a:ext uri="{FF2B5EF4-FFF2-40B4-BE49-F238E27FC236}">
                <a16:creationId xmlns:a16="http://schemas.microsoft.com/office/drawing/2014/main" id="{8394C2F2-CE84-B7E5-9CFF-6CFAF7D4DC8C}"/>
              </a:ext>
            </a:extLst>
          </p:cNvPr>
          <p:cNvSpPr txBox="1"/>
          <p:nvPr/>
        </p:nvSpPr>
        <p:spPr>
          <a:xfrm>
            <a:off x="902044" y="593124"/>
            <a:ext cx="8550088" cy="584775"/>
          </a:xfrm>
          <a:prstGeom prst="rect">
            <a:avLst/>
          </a:prstGeom>
          <a:noFill/>
        </p:spPr>
        <p:txBody>
          <a:bodyPr wrap="square" rtlCol="0">
            <a:spAutoFit/>
          </a:bodyPr>
          <a:lstStyle/>
          <a:p>
            <a:r>
              <a:rPr lang="en-US" sz="3200" b="1" dirty="0">
                <a:latin typeface="Garamond" panose="02020404030301010803" pitchFamily="18" charset="0"/>
              </a:rPr>
              <a:t>3. Mount Anvil’s Proposals for Lots Road South</a:t>
            </a:r>
            <a:endParaRPr lang="en-US" sz="3200" b="1" dirty="0"/>
          </a:p>
        </p:txBody>
      </p:sp>
      <p:pic>
        <p:nvPicPr>
          <p:cNvPr id="5" name="Picture 4">
            <a:extLst>
              <a:ext uri="{FF2B5EF4-FFF2-40B4-BE49-F238E27FC236}">
                <a16:creationId xmlns:a16="http://schemas.microsoft.com/office/drawing/2014/main" id="{1373317C-D7DD-44B2-8E10-D6E101DDE0C7}"/>
              </a:ext>
            </a:extLst>
          </p:cNvPr>
          <p:cNvPicPr>
            <a:picLocks noChangeAspect="1"/>
          </p:cNvPicPr>
          <p:nvPr/>
        </p:nvPicPr>
        <p:blipFill>
          <a:blip r:embed="rId2"/>
          <a:stretch>
            <a:fillRect/>
          </a:stretch>
        </p:blipFill>
        <p:spPr>
          <a:xfrm>
            <a:off x="1766168" y="1177899"/>
            <a:ext cx="8659663" cy="5468277"/>
          </a:xfrm>
          <a:prstGeom prst="rect">
            <a:avLst/>
          </a:prstGeom>
        </p:spPr>
      </p:pic>
    </p:spTree>
    <p:extLst>
      <p:ext uri="{BB962C8B-B14F-4D97-AF65-F5344CB8AC3E}">
        <p14:creationId xmlns:p14="http://schemas.microsoft.com/office/powerpoint/2010/main" val="257450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a:extLst>
              <a:ext uri="{FF2B5EF4-FFF2-40B4-BE49-F238E27FC236}">
                <a16:creationId xmlns:a16="http://schemas.microsoft.com/office/drawing/2014/main" id="{3040398A-E1D8-A3AE-398F-CE0741B7B41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a:extLst>
              <a:ext uri="{FF2B5EF4-FFF2-40B4-BE49-F238E27FC236}">
                <a16:creationId xmlns:a16="http://schemas.microsoft.com/office/drawing/2014/main" id="{FAD1B7B7-57C2-76F6-2D73-440BBD475DEB}"/>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6" name="Picture 5">
            <a:extLst>
              <a:ext uri="{FF2B5EF4-FFF2-40B4-BE49-F238E27FC236}">
                <a16:creationId xmlns:a16="http://schemas.microsoft.com/office/drawing/2014/main" id="{6E9C39FD-9CB8-4F63-09D7-E7704FD140F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7700" y="0"/>
            <a:ext cx="5143500" cy="6857999"/>
          </a:xfrm>
          <a:prstGeom prst="rect">
            <a:avLst/>
          </a:prstGeom>
        </p:spPr>
      </p:pic>
      <p:pic>
        <p:nvPicPr>
          <p:cNvPr id="7" name="Picture 6">
            <a:extLst>
              <a:ext uri="{FF2B5EF4-FFF2-40B4-BE49-F238E27FC236}">
                <a16:creationId xmlns:a16="http://schemas.microsoft.com/office/drawing/2014/main" id="{9639E46A-76D3-51A0-5F7A-DC5FEDC980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53200" y="0"/>
            <a:ext cx="5143500" cy="6858000"/>
          </a:xfrm>
          <a:prstGeom prst="rect">
            <a:avLst/>
          </a:prstGeom>
        </p:spPr>
      </p:pic>
    </p:spTree>
    <p:extLst>
      <p:ext uri="{BB962C8B-B14F-4D97-AF65-F5344CB8AC3E}">
        <p14:creationId xmlns:p14="http://schemas.microsoft.com/office/powerpoint/2010/main" val="366671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rawing of a city&#10;&#10;Description automatically generated">
            <a:extLst>
              <a:ext uri="{FF2B5EF4-FFF2-40B4-BE49-F238E27FC236}">
                <a16:creationId xmlns:a16="http://schemas.microsoft.com/office/drawing/2014/main" id="{63BCC33C-9FE5-AACE-DACA-33366A438174}"/>
              </a:ext>
            </a:extLst>
          </p:cNvPr>
          <p:cNvPicPr>
            <a:picLocks noChangeAspect="1"/>
          </p:cNvPicPr>
          <p:nvPr/>
        </p:nvPicPr>
        <p:blipFill>
          <a:blip r:embed="rId2"/>
          <a:stretch>
            <a:fillRect/>
          </a:stretch>
        </p:blipFill>
        <p:spPr>
          <a:xfrm>
            <a:off x="1028906" y="657933"/>
            <a:ext cx="10134187" cy="5542134"/>
          </a:xfrm>
          <a:prstGeom prst="rect">
            <a:avLst/>
          </a:prstGeom>
        </p:spPr>
      </p:pic>
    </p:spTree>
    <p:extLst>
      <p:ext uri="{BB962C8B-B14F-4D97-AF65-F5344CB8AC3E}">
        <p14:creationId xmlns:p14="http://schemas.microsoft.com/office/powerpoint/2010/main" val="4051711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iagram of a city&#10;&#10;Description automatically generated">
            <a:extLst>
              <a:ext uri="{FF2B5EF4-FFF2-40B4-BE49-F238E27FC236}">
                <a16:creationId xmlns:a16="http://schemas.microsoft.com/office/drawing/2014/main" id="{482F9641-8373-1049-C930-AD537E44E1A3}"/>
              </a:ext>
            </a:extLst>
          </p:cNvPr>
          <p:cNvPicPr>
            <a:picLocks noChangeAspect="1"/>
          </p:cNvPicPr>
          <p:nvPr/>
        </p:nvPicPr>
        <p:blipFill>
          <a:blip r:embed="rId2"/>
          <a:stretch>
            <a:fillRect/>
          </a:stretch>
        </p:blipFill>
        <p:spPr>
          <a:xfrm>
            <a:off x="1014884" y="464120"/>
            <a:ext cx="10162232" cy="5929759"/>
          </a:xfrm>
          <a:prstGeom prst="rect">
            <a:avLst/>
          </a:prstGeom>
        </p:spPr>
      </p:pic>
    </p:spTree>
    <p:extLst>
      <p:ext uri="{BB962C8B-B14F-4D97-AF65-F5344CB8AC3E}">
        <p14:creationId xmlns:p14="http://schemas.microsoft.com/office/powerpoint/2010/main" val="145904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1E78809-7584-E471-8783-0406C272F0F6}"/>
              </a:ext>
            </a:extLst>
          </p:cNvPr>
          <p:cNvSpPr txBox="1"/>
          <p:nvPr/>
        </p:nvSpPr>
        <p:spPr>
          <a:xfrm>
            <a:off x="840828" y="2438400"/>
            <a:ext cx="10888717" cy="1077218"/>
          </a:xfrm>
          <a:prstGeom prst="rect">
            <a:avLst/>
          </a:prstGeom>
          <a:noFill/>
        </p:spPr>
        <p:txBody>
          <a:bodyPr wrap="square">
            <a:spAutoFit/>
          </a:bodyPr>
          <a:lstStyle/>
          <a:p>
            <a:r>
              <a:rPr lang="en-GB" sz="3200" b="1" dirty="0">
                <a:solidFill>
                  <a:srgbClr val="000000"/>
                </a:solidFill>
                <a:effectLst/>
                <a:latin typeface="Garamond" panose="02020404030301010803" pitchFamily="18" charset="0"/>
              </a:rPr>
              <a:t>4. Q&amp;A with Cllr Ben Coleman, Deputy Leader, Hammersmith &amp; Fulham Council</a:t>
            </a:r>
            <a:endParaRPr lang="en-US" sz="3200" b="1" dirty="0"/>
          </a:p>
        </p:txBody>
      </p:sp>
    </p:spTree>
    <p:extLst>
      <p:ext uri="{BB962C8B-B14F-4D97-AF65-F5344CB8AC3E}">
        <p14:creationId xmlns:p14="http://schemas.microsoft.com/office/powerpoint/2010/main" val="3243817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B9EFDC-A99A-0708-815E-158D9259C338}"/>
              </a:ext>
            </a:extLst>
          </p:cNvPr>
          <p:cNvSpPr txBox="1"/>
          <p:nvPr/>
        </p:nvSpPr>
        <p:spPr>
          <a:xfrm>
            <a:off x="729049" y="605482"/>
            <a:ext cx="6512579" cy="584775"/>
          </a:xfrm>
          <a:prstGeom prst="rect">
            <a:avLst/>
          </a:prstGeom>
          <a:noFill/>
        </p:spPr>
        <p:txBody>
          <a:bodyPr wrap="square" rtlCol="0">
            <a:spAutoFit/>
          </a:bodyPr>
          <a:lstStyle/>
          <a:p>
            <a:r>
              <a:rPr lang="en-US" sz="3200" b="1" dirty="0">
                <a:latin typeface="Garamond" panose="02020404030301010803" pitchFamily="18" charset="0"/>
              </a:rPr>
              <a:t>5. RBKC’s New Local Plan Review</a:t>
            </a:r>
          </a:p>
        </p:txBody>
      </p:sp>
      <p:pic>
        <p:nvPicPr>
          <p:cNvPr id="3" name="Picture 2">
            <a:extLst>
              <a:ext uri="{FF2B5EF4-FFF2-40B4-BE49-F238E27FC236}">
                <a16:creationId xmlns:a16="http://schemas.microsoft.com/office/drawing/2014/main" id="{4D99EB1E-DE5F-18C7-45F5-94F8CEAAA86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90825" y="1615756"/>
            <a:ext cx="3251962" cy="4537908"/>
          </a:xfrm>
          <a:prstGeom prst="rect">
            <a:avLst/>
          </a:prstGeom>
        </p:spPr>
      </p:pic>
      <p:sp>
        <p:nvSpPr>
          <p:cNvPr id="4" name="TextBox 3">
            <a:extLst>
              <a:ext uri="{FF2B5EF4-FFF2-40B4-BE49-F238E27FC236}">
                <a16:creationId xmlns:a16="http://schemas.microsoft.com/office/drawing/2014/main" id="{3FEF9396-84B0-71ED-CC62-9F48AB231A37}"/>
              </a:ext>
            </a:extLst>
          </p:cNvPr>
          <p:cNvSpPr txBox="1"/>
          <p:nvPr/>
        </p:nvSpPr>
        <p:spPr>
          <a:xfrm>
            <a:off x="642551" y="1809923"/>
            <a:ext cx="5629221" cy="4401205"/>
          </a:xfrm>
          <a:prstGeom prst="rect">
            <a:avLst/>
          </a:prstGeom>
          <a:noFill/>
        </p:spPr>
        <p:txBody>
          <a:bodyPr wrap="square" rtlCol="0">
            <a:spAutoFit/>
          </a:bodyPr>
          <a:lstStyle/>
          <a:p>
            <a:r>
              <a:rPr lang="en-GB" sz="2000" dirty="0">
                <a:solidFill>
                  <a:srgbClr val="000000"/>
                </a:solidFill>
                <a:effectLst/>
                <a:latin typeface="Garamond" panose="02020404030301010803" pitchFamily="18" charset="0"/>
                <a:ea typeface="Calibri" panose="020F0502020204030204" pitchFamily="34" charset="0"/>
                <a:cs typeface="Arial" panose="020B0604020202020204" pitchFamily="34" charset="0"/>
              </a:rPr>
              <a:t>Lots Road Neighbourhood Forum interventions:</a:t>
            </a:r>
          </a:p>
          <a:p>
            <a:pPr marL="342900" indent="-342900">
              <a:buFont typeface="Arial" panose="020B0604020202020204" pitchFamily="34" charset="0"/>
              <a:buChar char="•"/>
            </a:pPr>
            <a:endParaRPr lang="en-GB" sz="2000" dirty="0">
              <a:solidFill>
                <a:srgbClr val="000000"/>
              </a:solidFill>
              <a:latin typeface="Garamond" panose="02020404030301010803" pitchFamily="18"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pPr>
            <a:r>
              <a:rPr lang="en-GB" sz="2000" dirty="0">
                <a:solidFill>
                  <a:srgbClr val="000000"/>
                </a:solidFill>
                <a:effectLst/>
                <a:latin typeface="Garamond" panose="02020404030301010803" pitchFamily="18" charset="0"/>
                <a:ea typeface="Calibri" panose="020F0502020204030204" pitchFamily="34" charset="0"/>
                <a:cs typeface="Arial" panose="020B0604020202020204" pitchFamily="34" charset="0"/>
              </a:rPr>
              <a:t>NLPR Draft Policies (Regulation 18) Consultation</a:t>
            </a:r>
          </a:p>
          <a:p>
            <a:pPr marL="342900" indent="-342900">
              <a:buFont typeface="Arial" panose="020B0604020202020204" pitchFamily="34" charset="0"/>
              <a:buChar char="•"/>
            </a:pPr>
            <a:endParaRPr lang="en-GB" sz="2000" dirty="0">
              <a:solidFill>
                <a:srgbClr val="000000"/>
              </a:solidFill>
              <a:latin typeface="Garamond" panose="02020404030301010803" pitchFamily="18" charset="0"/>
              <a:cs typeface="Arial" panose="020B0604020202020204" pitchFamily="34" charset="0"/>
            </a:endParaRPr>
          </a:p>
          <a:p>
            <a:pPr marL="342900" indent="-342900">
              <a:buFont typeface="Arial" panose="020B0604020202020204" pitchFamily="34" charset="0"/>
              <a:buChar char="•"/>
            </a:pPr>
            <a:r>
              <a:rPr lang="en-GB" sz="2000" dirty="0">
                <a:solidFill>
                  <a:srgbClr val="000000"/>
                </a:solidFill>
                <a:effectLst/>
                <a:latin typeface="Garamond" panose="02020404030301010803" pitchFamily="18" charset="0"/>
                <a:ea typeface="Calibri" panose="020F0502020204030204" pitchFamily="34" charset="0"/>
                <a:cs typeface="Arial" panose="020B0604020202020204" pitchFamily="34" charset="0"/>
              </a:rPr>
              <a:t>New Local Plan Review (NLPR) Publication Policies (Regulation 19) Consultation</a:t>
            </a:r>
            <a:r>
              <a:rPr lang="en-GB" sz="2000" dirty="0">
                <a:effectLst/>
              </a:rPr>
              <a:t> </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effectLst/>
                <a:latin typeface="Garamond" panose="02020404030301010803" pitchFamily="18" charset="0"/>
                <a:ea typeface="Calibri" panose="020F0502020204030204" pitchFamily="34" charset="0"/>
              </a:rPr>
              <a:t>Examination Of The Kensington And Chelsea New Local Plan Review: </a:t>
            </a:r>
            <a:r>
              <a:rPr lang="en-GB" sz="20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Statement From The Lots Road Neighbourhood Forum In Relation To  Matters 1, 3, and 4 (SA6)</a:t>
            </a:r>
            <a:r>
              <a:rPr lang="en-GB" sz="2000" dirty="0">
                <a:effectLst/>
                <a:latin typeface="Garamond" panose="02020404030301010803" pitchFamily="18" charset="0"/>
              </a:rPr>
              <a:t> </a:t>
            </a:r>
          </a:p>
          <a:p>
            <a:pPr marL="342900" indent="-342900">
              <a:buFont typeface="Arial" panose="020B0604020202020204" pitchFamily="34" charset="0"/>
              <a:buChar char="•"/>
            </a:pPr>
            <a:endParaRPr lang="en-GB" sz="2000" dirty="0">
              <a:latin typeface="Garamond" panose="02020404030301010803" pitchFamily="18" charset="0"/>
            </a:endParaRPr>
          </a:p>
          <a:p>
            <a:pPr marL="342900" indent="-342900">
              <a:buFont typeface="Arial" panose="020B0604020202020204" pitchFamily="34" charset="0"/>
              <a:buChar char="•"/>
            </a:pPr>
            <a:r>
              <a:rPr lang="en-GB" sz="2000" dirty="0">
                <a:latin typeface="Garamond" panose="02020404030301010803" pitchFamily="18" charset="0"/>
              </a:rPr>
              <a:t>Public consultation on Main Modifications</a:t>
            </a:r>
            <a:endParaRPr lang="en-US" sz="2000" dirty="0">
              <a:latin typeface="Garamond" panose="02020404030301010803" pitchFamily="18" charset="0"/>
            </a:endParaRPr>
          </a:p>
          <a:p>
            <a:r>
              <a:rPr lang="en-GB" sz="2000" dirty="0">
                <a:effectLst/>
              </a:rPr>
              <a:t> </a:t>
            </a:r>
            <a:endParaRPr lang="en-US" sz="2000" dirty="0"/>
          </a:p>
        </p:txBody>
      </p:sp>
    </p:spTree>
    <p:extLst>
      <p:ext uri="{BB962C8B-B14F-4D97-AF65-F5344CB8AC3E}">
        <p14:creationId xmlns:p14="http://schemas.microsoft.com/office/powerpoint/2010/main" val="3199598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7770</TotalTime>
  <Words>1327</Words>
  <Application>Microsoft Macintosh PowerPoint</Application>
  <PresentationFormat>Widescreen</PresentationFormat>
  <Paragraphs>109</Paragraphs>
  <Slides>18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Garamond</vt:lpstr>
      <vt:lpstr>Helvetica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Jacques</dc:creator>
  <cp:lastModifiedBy>Richard Jacques</cp:lastModifiedBy>
  <cp:revision>8</cp:revision>
  <dcterms:created xsi:type="dcterms:W3CDTF">2023-11-26T08:12:37Z</dcterms:created>
  <dcterms:modified xsi:type="dcterms:W3CDTF">2024-02-21T09:32:38Z</dcterms:modified>
</cp:coreProperties>
</file>